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1" r:id="rId5"/>
  </p:sldMasterIdLst>
  <p:notesMasterIdLst>
    <p:notesMasterId r:id="rId45"/>
  </p:notesMasterIdLst>
  <p:sldIdLst>
    <p:sldId id="256" r:id="rId6"/>
    <p:sldId id="324" r:id="rId7"/>
    <p:sldId id="326" r:id="rId8"/>
    <p:sldId id="420" r:id="rId9"/>
    <p:sldId id="347" r:id="rId10"/>
    <p:sldId id="318" r:id="rId11"/>
    <p:sldId id="352" r:id="rId12"/>
    <p:sldId id="349" r:id="rId13"/>
    <p:sldId id="332" r:id="rId14"/>
    <p:sldId id="333" r:id="rId15"/>
    <p:sldId id="418" r:id="rId16"/>
    <p:sldId id="329" r:id="rId17"/>
    <p:sldId id="350" r:id="rId18"/>
    <p:sldId id="353" r:id="rId19"/>
    <p:sldId id="323" r:id="rId20"/>
    <p:sldId id="396" r:id="rId21"/>
    <p:sldId id="303" r:id="rId22"/>
    <p:sldId id="311" r:id="rId23"/>
    <p:sldId id="312" r:id="rId24"/>
    <p:sldId id="313" r:id="rId25"/>
    <p:sldId id="397" r:id="rId26"/>
    <p:sldId id="330" r:id="rId27"/>
    <p:sldId id="351" r:id="rId28"/>
    <p:sldId id="275" r:id="rId29"/>
    <p:sldId id="276" r:id="rId30"/>
    <p:sldId id="277" r:id="rId31"/>
    <p:sldId id="336" r:id="rId32"/>
    <p:sldId id="338" r:id="rId33"/>
    <p:sldId id="339" r:id="rId34"/>
    <p:sldId id="279" r:id="rId35"/>
    <p:sldId id="340" r:id="rId36"/>
    <p:sldId id="341" r:id="rId37"/>
    <p:sldId id="342" r:id="rId38"/>
    <p:sldId id="419" r:id="rId39"/>
    <p:sldId id="344" r:id="rId40"/>
    <p:sldId id="345" r:id="rId41"/>
    <p:sldId id="284" r:id="rId42"/>
    <p:sldId id="328" r:id="rId43"/>
    <p:sldId id="346" r:id="rId4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nske Scheifes" initials="RS" lastIdx="1" clrIdx="0">
    <p:extLst>
      <p:ext uri="{19B8F6BF-5375-455C-9EA6-DF929625EA0E}">
        <p15:presenceInfo xmlns:p15="http://schemas.microsoft.com/office/powerpoint/2012/main" userId="S::r.scheifes@wellant.nl::e775c4de-731c-4d8f-ae5d-e12a57445a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B26"/>
    <a:srgbClr val="019EE4"/>
    <a:srgbClr val="297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BF42FE-7056-4B25-B80E-C26C226EDD1C}" v="4" dt="2021-11-01T16:01:26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0342" autoAdjust="0"/>
  </p:normalViewPr>
  <p:slideViewPr>
    <p:cSldViewPr snapToGrid="0" snapToObjects="1" showGuides="1">
      <p:cViewPr varScale="1">
        <p:scale>
          <a:sx n="99" d="100"/>
          <a:sy n="99" d="100"/>
        </p:scale>
        <p:origin x="21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87417-CA3E-8F4B-93F6-45A3FC8FEB0E}" type="datetimeFigureOut">
              <a:rPr lang="nl-NL" smtClean="0"/>
              <a:t>8-11-2021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0FDD-0062-CD44-BA34-165393BB84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18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87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Boodschap: energieprojecten kunnen schade leveren aan de natuur.</a:t>
            </a:r>
          </a:p>
          <a:p>
            <a:endParaRPr lang="nl-NL" dirty="0"/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Recent in het nieuws: Lammergier aanvaring met windmolen in Wieringermeer, Noord-Holland, in mei dit jaar.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14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54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087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082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8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een goed idee: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NNN / N2000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Leefgebied voor kwetsbare soorten (weidevogels)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Akkerland grenzend aan NNN als dat functies heeft als foerageergebied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 een goed idee: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Intensief gebruikte landbouwgrond (voedselrijk)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Bufferzones tussen intensieve landbouw en natuurgebieden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Locaties met lage natuurwaarde, en dan via inrichting/beheer waarde toevoegen.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702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meer ruimte tussen de tafels, hoe meer kansen voor biodiversiteit. Beste is: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Minimaal 3m tussen de rijen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Minimaal 25% onbedekt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N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Zuid-opstelling</a:t>
            </a:r>
          </a:p>
          <a:p>
            <a:endParaRPr lang="nl-NL"/>
          </a:p>
          <a:p>
            <a:r>
              <a:rPr lang="nl-NL"/>
              <a:t>Plaatjes onder: Heerhugowaard, 2018, 4400 panelen per hectare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42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419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https://www.youtube.com/watch?v=31Z1rcpnz5M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051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045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28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59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05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90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20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75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laten we aan het eind nog eens terugkomen om te zien of het publiek van mening is veranderd.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016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42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Boodschap: natuur in Nederland heeft het zwaar.</a:t>
            </a:r>
          </a:p>
          <a:p>
            <a:endParaRPr lang="nl-NL" dirty="0"/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verdroging, vermesting, verzuring, pesticidegebruik en de collectieve druk van ruimtelijke ontwikkelingen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53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Boodschap: We moeten echt iets doen tegen klimaatverandering, maar er wordt ook toenemende negatieve impact verwacht van energietransitie. Heel belangrijk dat we daar oog voor hebben.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0FDD-0062-CD44-BA34-165393BB84D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18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1 -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248958" y="482400"/>
            <a:ext cx="8903368" cy="544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Afbeelding  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9200" y="3430800"/>
            <a:ext cx="7560000" cy="1256703"/>
          </a:xfrm>
          <a:prstGeom prst="rect">
            <a:avLst/>
          </a:prstGeom>
          <a:effectLst>
            <a:outerShdw blurRad="63500" dist="228600" sx="102000" sy="102000" algn="ctr" rotWithShape="0">
              <a:schemeClr val="tx1">
                <a:alpha val="72000"/>
              </a:schemeClr>
            </a:outerShdw>
          </a:effectLst>
        </p:spPr>
        <p:txBody>
          <a:bodyPr anchor="t" anchorCtr="0">
            <a:normAutofit/>
          </a:bodyPr>
          <a:lstStyle>
            <a:lvl1pPr algn="l">
              <a:defRPr sz="4000" b="1" i="0" baseline="0">
                <a:solidFill>
                  <a:schemeClr val="bg1"/>
                </a:solidFill>
                <a:effectLst>
                  <a:outerShdw blurRad="25400" dir="2700000" algn="tl" rotWithShape="0">
                    <a:prstClr val="black">
                      <a:alpha val="5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br>
              <a:rPr lang="nl-NL" dirty="0"/>
            </a:b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200" y="4649003"/>
            <a:ext cx="7560000" cy="499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effectLst>
                  <a:outerShdw blurRad="25400" dir="2700000" algn="tl" rotWithShape="0">
                    <a:prstClr val="black">
                      <a:alpha val="5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MET PARTNER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720725" y="3301300"/>
            <a:ext cx="7559675" cy="188595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400"/>
              </a:spcBef>
              <a:buFontTx/>
              <a:buBlip>
                <a:blip r:embed="rId2"/>
              </a:buBlip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52000"/>
            <a:ext cx="7573962" cy="117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</a:p>
        </p:txBody>
      </p:sp>
      <p:sp>
        <p:nvSpPr>
          <p:cNvPr id="10" name="Rechthoek 9"/>
          <p:cNvSpPr/>
          <p:nvPr userDrawn="1"/>
        </p:nvSpPr>
        <p:spPr>
          <a:xfrm>
            <a:off x="863570" y="6048120"/>
            <a:ext cx="2844334" cy="63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56" y="6093296"/>
            <a:ext cx="401008" cy="55660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048120"/>
            <a:ext cx="779016" cy="638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0" indent="360000">
              <a:buClr>
                <a:schemeClr val="accent1"/>
              </a:buClr>
              <a:buFont typeface="Arial" pitchFamily="34" charset="0"/>
              <a:buChar char="•"/>
              <a:tabLst>
                <a:tab pos="360000" algn="l"/>
              </a:tabLst>
              <a:defRPr sz="1800">
                <a:solidFill>
                  <a:schemeClr val="accent1"/>
                </a:solidFill>
              </a:defRPr>
            </a:lvl2pPr>
            <a:lvl3pPr marL="720000" indent="180000">
              <a:buFont typeface="Arial" pitchFamily="34" charset="0"/>
              <a:buChar char="•"/>
              <a:defRPr sz="1800" baseline="0">
                <a:solidFill>
                  <a:schemeClr val="accent1"/>
                </a:solidFill>
              </a:defRPr>
            </a:lvl3pPr>
            <a:lvl4pPr marL="900000" indent="180000">
              <a:defRPr sz="1800">
                <a:solidFill>
                  <a:schemeClr val="accent1"/>
                </a:solidFill>
              </a:defRPr>
            </a:lvl4pPr>
            <a:lvl5pPr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4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54D9F-3476-4648-9004-97E089AFDA13}" type="datetime4">
              <a:rPr lang="nl-NL" smtClean="0"/>
              <a:pPr/>
              <a:t>8 november 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deze tekst wijzigen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45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225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374" y="549242"/>
            <a:ext cx="8279253" cy="412870"/>
          </a:xfrm>
        </p:spPr>
        <p:txBody>
          <a:bodyPr lIns="0" tIns="0" rIns="0" bIns="0"/>
          <a:lstStyle>
            <a:lvl1pPr>
              <a:defRPr sz="2683" b="1" i="0">
                <a:solidFill>
                  <a:schemeClr val="bg1"/>
                </a:solidFill>
                <a:latin typeface="Filson Pro"/>
                <a:cs typeface="Fils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97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374" y="549242"/>
            <a:ext cx="8279253" cy="412870"/>
          </a:xfrm>
        </p:spPr>
        <p:txBody>
          <a:bodyPr lIns="0" tIns="0" rIns="0" bIns="0"/>
          <a:lstStyle>
            <a:lvl1pPr>
              <a:defRPr sz="2683" b="1" i="0">
                <a:solidFill>
                  <a:schemeClr val="bg1"/>
                </a:solidFill>
                <a:latin typeface="Filson Pro"/>
                <a:cs typeface="Fils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59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374" y="549242"/>
            <a:ext cx="8279253" cy="412870"/>
          </a:xfrm>
        </p:spPr>
        <p:txBody>
          <a:bodyPr lIns="0" tIns="0" rIns="0" bIns="0"/>
          <a:lstStyle>
            <a:lvl1pPr>
              <a:defRPr sz="2683" b="1" i="0">
                <a:solidFill>
                  <a:schemeClr val="bg1"/>
                </a:solidFill>
                <a:latin typeface="Filson Pro"/>
                <a:cs typeface="Fils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405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13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2 -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249562" y="482566"/>
            <a:ext cx="8902321" cy="5447779"/>
          </a:xfrm>
          <a:prstGeom prst="rect">
            <a:avLst/>
          </a:prstGeom>
          <a:solidFill>
            <a:srgbClr val="80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6038" r="18794" b="27545"/>
          <a:stretch/>
        </p:blipFill>
        <p:spPr>
          <a:xfrm>
            <a:off x="0" y="43089"/>
            <a:ext cx="9151883" cy="588725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9200" y="3430800"/>
            <a:ext cx="7560000" cy="1256703"/>
          </a:xfrm>
          <a:prstGeom prst="rect">
            <a:avLst/>
          </a:prstGeom>
          <a:effectLst>
            <a:outerShdw blurRad="63500" dist="228600" sx="102000" sy="102000" algn="ctr" rotWithShape="0">
              <a:schemeClr val="tx1">
                <a:alpha val="72000"/>
              </a:schemeClr>
            </a:outerShdw>
          </a:effectLst>
        </p:spPr>
        <p:txBody>
          <a:bodyPr anchor="t" anchorCtr="0">
            <a:normAutofit/>
          </a:bodyPr>
          <a:lstStyle>
            <a:lvl1pPr algn="l">
              <a:defRPr sz="4000" b="1" i="0" baseline="0">
                <a:solidFill>
                  <a:schemeClr val="bg1"/>
                </a:solidFill>
                <a:effectLst>
                  <a:outerShdw blurRad="25400" dir="2700000" algn="tl" rotWithShape="0">
                    <a:prstClr val="black">
                      <a:alpha val="5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br>
              <a:rPr lang="nl-NL" dirty="0"/>
            </a:b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200" y="4649003"/>
            <a:ext cx="7560000" cy="499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effectLst>
                  <a:outerShdw blurRad="25400" dir="2700000" algn="tl" rotWithShape="0">
                    <a:prstClr val="black">
                      <a:alpha val="5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48958" y="482921"/>
            <a:ext cx="8902321" cy="5410547"/>
          </a:xfrm>
          <a:prstGeom prst="rect">
            <a:avLst/>
          </a:prstGeom>
          <a:solidFill>
            <a:srgbClr val="80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6038" r="18794" b="27545"/>
          <a:stretch/>
        </p:blipFill>
        <p:spPr>
          <a:xfrm>
            <a:off x="7279" y="2582"/>
            <a:ext cx="9144000" cy="588218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2739" y="2095200"/>
            <a:ext cx="6606000" cy="522000"/>
          </a:xfrm>
          <a:prstGeom prst="rect">
            <a:avLst/>
          </a:prstGeom>
        </p:spPr>
        <p:txBody>
          <a:bodyPr anchor="b"/>
          <a:lstStyle>
            <a:lvl1pPr algn="l">
              <a:defRPr sz="2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291989" y="2936275"/>
            <a:ext cx="6446721" cy="2203450"/>
          </a:xfrm>
          <a:prstGeom prst="rect">
            <a:avLst/>
          </a:prstGeom>
        </p:spPr>
        <p:txBody>
          <a:bodyPr r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</a:p>
          <a:p>
            <a:pPr lvl="0"/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720725" y="3301300"/>
            <a:ext cx="7559675" cy="188595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400"/>
              </a:spcBef>
              <a:buFontTx/>
              <a:buBlip>
                <a:blip r:embed="rId2"/>
              </a:buBlip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52000"/>
            <a:ext cx="7573962" cy="117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81114" y="4206240"/>
            <a:ext cx="4122286" cy="107726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400"/>
              </a:spcBef>
              <a:buFontTx/>
              <a:buBlip>
                <a:blip r:embed="rId2"/>
              </a:buBlip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4082400" y="2052000"/>
            <a:ext cx="4122285" cy="2213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7" hasCustomPrompt="1"/>
          </p:nvPr>
        </p:nvSpPr>
        <p:spPr>
          <a:xfrm>
            <a:off x="806400" y="2052000"/>
            <a:ext cx="3133885" cy="3135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5302800" y="2052000"/>
            <a:ext cx="2976478" cy="107726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400"/>
              </a:spcBef>
              <a:buFontTx/>
              <a:buBlip>
                <a:blip r:embed="rId2"/>
              </a:buBlip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52000"/>
            <a:ext cx="4371767" cy="1453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7" hasCustomPrompt="1"/>
          </p:nvPr>
        </p:nvSpPr>
        <p:spPr>
          <a:xfrm>
            <a:off x="806625" y="3571134"/>
            <a:ext cx="1936575" cy="193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8" hasCustomPrompt="1"/>
          </p:nvPr>
        </p:nvSpPr>
        <p:spPr>
          <a:xfrm>
            <a:off x="2992508" y="3569659"/>
            <a:ext cx="1936575" cy="193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11" name="Tijdelijke aanduiding voor afbeelding 3"/>
          <p:cNvSpPr>
            <a:spLocks noGrp="1"/>
          </p:cNvSpPr>
          <p:nvPr>
            <p:ph type="pic" sz="quarter" idx="19" hasCustomPrompt="1"/>
          </p:nvPr>
        </p:nvSpPr>
        <p:spPr>
          <a:xfrm>
            <a:off x="5178391" y="3578672"/>
            <a:ext cx="1936575" cy="193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4"/>
          <p:cNvSpPr>
            <a:spLocks noGrp="1"/>
          </p:cNvSpPr>
          <p:nvPr>
            <p:ph type="media" sz="quarter" idx="18" hasCustomPrompt="1"/>
          </p:nvPr>
        </p:nvSpPr>
        <p:spPr>
          <a:xfrm>
            <a:off x="817200" y="2052000"/>
            <a:ext cx="7462837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>
                <a:latin typeface="Arial" charset="0"/>
                <a:ea typeface="Arial" charset="0"/>
                <a:cs typeface="Arial" charset="0"/>
              </a:rPr>
              <a:t>Media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Subkop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/>
              <a:t>Hoofdkop</a:t>
            </a:r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900001"/>
            <a:ext cx="7560000" cy="351284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06038" y="1212785"/>
            <a:ext cx="7573962" cy="529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nl-NL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5882185"/>
            <a:ext cx="914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52000"/>
            <a:ext cx="7560000" cy="1035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endParaRPr lang="nl-NL" dirty="0"/>
          </a:p>
        </p:txBody>
      </p:sp>
      <p:sp>
        <p:nvSpPr>
          <p:cNvPr id="4" name="Tijdelijke aanduiding voor tabel 3"/>
          <p:cNvSpPr>
            <a:spLocks noGrp="1"/>
          </p:cNvSpPr>
          <p:nvPr>
            <p:ph type="tbl" sz="quarter" idx="17"/>
          </p:nvPr>
        </p:nvSpPr>
        <p:spPr>
          <a:xfrm>
            <a:off x="720725" y="3317875"/>
            <a:ext cx="7559675" cy="2208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250257" y="481263"/>
            <a:ext cx="8892696" cy="5448051"/>
          </a:xfrm>
          <a:prstGeom prst="rect">
            <a:avLst/>
          </a:prstGeom>
          <a:solidFill>
            <a:srgbClr val="01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6038" r="18794" b="27545"/>
          <a:stretch/>
        </p:blipFill>
        <p:spPr>
          <a:xfrm>
            <a:off x="7279" y="49880"/>
            <a:ext cx="9144000" cy="588218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2296" y="4287448"/>
            <a:ext cx="7560000" cy="1256703"/>
          </a:xfrm>
          <a:prstGeom prst="rect">
            <a:avLst/>
          </a:prstGeom>
          <a:effectLst>
            <a:outerShdw blurRad="63500" dist="228600" sx="102000" sy="102000" algn="ctr" rotWithShape="0">
              <a:schemeClr val="tx1">
                <a:alpha val="72000"/>
              </a:schemeClr>
            </a:outerShdw>
          </a:effectLst>
        </p:spPr>
        <p:txBody>
          <a:bodyPr anchor="t" anchorCtr="0">
            <a:normAutofit/>
          </a:bodyPr>
          <a:lstStyle>
            <a:lvl1pPr algn="l">
              <a:defRPr sz="13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br>
              <a:rPr lang="nl-NL" dirty="0"/>
            </a:b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br>
              <a:rPr lang="nl-NL" dirty="0"/>
            </a:b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br>
              <a:rPr lang="nl-NL" dirty="0"/>
            </a:br>
            <a:br>
              <a:rPr lang="nl-NL" dirty="0"/>
            </a:br>
            <a:r>
              <a:rPr lang="nl-NL" dirty="0"/>
              <a:t>Lorum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554"/>
            <a:ext cx="9144000" cy="977900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486001"/>
            <a:ext cx="250257" cy="6372000"/>
          </a:xfrm>
          <a:prstGeom prst="rect">
            <a:avLst/>
          </a:prstGeom>
          <a:solidFill>
            <a:srgbClr val="EE7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250257" y="0"/>
            <a:ext cx="8892696" cy="486000"/>
          </a:xfrm>
          <a:prstGeom prst="rect">
            <a:avLst/>
          </a:prstGeom>
          <a:solidFill>
            <a:srgbClr val="01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0"/>
            <a:ext cx="251999" cy="486000"/>
          </a:xfrm>
          <a:prstGeom prst="rect">
            <a:avLst/>
          </a:prstGeom>
          <a:solidFill>
            <a:srgbClr val="80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214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6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82CAC9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374" y="549242"/>
            <a:ext cx="8279253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Filson Pro"/>
                <a:cs typeface="Filson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42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urenmilieufederaties.nl/energietransitie/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EKz8ZWQK-s?feature=oembed" TargetMode="Externa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11" Type="http://schemas.openxmlformats.org/officeDocument/2006/relationships/image" Target="../media/image55.sv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svg"/><Relationship Id="rId14" Type="http://schemas.openxmlformats.org/officeDocument/2006/relationships/hyperlink" Target="https://www.natuurenmilieufederaties.nl/friksbeheer/wp-content/uploads/2019/01/De-constructieve-zonneladder_NMFs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38.jpeg"/><Relationship Id="rId4" Type="http://schemas.openxmlformats.org/officeDocument/2006/relationships/image" Target="../media/image58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urenmilieufederaties.nl/wp-content/uploads/2020/10/NMF_Publicatie_NatuurenLandschap-LR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enti.com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mu.nl/wp-content/uploads/sites/2/2019/05/190516-NMF-NM-Checklist-Natuurbelangen-Grondgebonden-Zonneparken-DIGITAAL.pdf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energietuinen.nl/" TargetMode="External"/><Relationship Id="rId12" Type="http://schemas.openxmlformats.org/officeDocument/2006/relationships/hyperlink" Target="http://www.natuurenmilieufederaties.n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atuurenmilieufederaties.nl/nieuws/bekijk-hier-onze-toolbox-natuurinclusieve-energietransitie/" TargetMode="External"/><Relationship Id="rId11" Type="http://schemas.openxmlformats.org/officeDocument/2006/relationships/hyperlink" Target="https://www.natuurenmilieu.nl/themas/energie/projecten-energie/windenergie-op-land/" TargetMode="External"/><Relationship Id="rId5" Type="http://schemas.openxmlformats.org/officeDocument/2006/relationships/hyperlink" Target="https://www.natuurenmilieufederaties.nl/wp-content/uploads/2020/10/NMF_Publicatie_NatuurenLandschap-LR.pdf" TargetMode="External"/><Relationship Id="rId10" Type="http://schemas.openxmlformats.org/officeDocument/2006/relationships/hyperlink" Target="https://www.natuurenmilieufederaties.nl/friksbeheer/wp-content/uploads/2019/01/De-constructieve-zonneladder_NMFs.pdf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www.windopland.info/wp-content/uploads/2018/03/NM-Checklist-Wind-op-Land-online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enti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bl.nl/sites/default/files/downloads/pbl-2020-nederlands-natuurbeleid-in-internationale-context-3889.pdf" TargetMode="Externa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374" y="1051203"/>
            <a:ext cx="915844" cy="187159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defTabSz="415869">
              <a:spcBef>
                <a:spcPts val="41"/>
              </a:spcBef>
            </a:pPr>
            <a:r>
              <a:rPr lang="nl-NL" sz="1182" b="1" spc="-2" dirty="0">
                <a:solidFill>
                  <a:srgbClr val="223C5A"/>
                </a:solidFill>
                <a:latin typeface="Filson Pro"/>
                <a:cs typeface="Filson Pro"/>
              </a:rPr>
              <a:t>14:35</a:t>
            </a:r>
            <a:r>
              <a:rPr sz="1182" b="1" spc="-2" dirty="0">
                <a:solidFill>
                  <a:srgbClr val="223C5A"/>
                </a:solidFill>
                <a:latin typeface="Filson Pro"/>
                <a:cs typeface="Filson Pro"/>
              </a:rPr>
              <a:t>-</a:t>
            </a:r>
            <a:r>
              <a:rPr sz="1182" b="1" spc="-20" dirty="0">
                <a:solidFill>
                  <a:srgbClr val="223C5A"/>
                </a:solidFill>
                <a:latin typeface="Filson Pro"/>
                <a:cs typeface="Filson Pro"/>
              </a:rPr>
              <a:t> </a:t>
            </a:r>
            <a:r>
              <a:rPr lang="nl-NL" sz="1182" b="1" spc="-2" dirty="0">
                <a:solidFill>
                  <a:srgbClr val="223C5A"/>
                </a:solidFill>
                <a:latin typeface="Filson Pro"/>
                <a:cs typeface="Filson Pro"/>
              </a:rPr>
              <a:t>15</a:t>
            </a:r>
            <a:r>
              <a:rPr sz="1182" b="1" spc="-2" dirty="0">
                <a:solidFill>
                  <a:srgbClr val="223C5A"/>
                </a:solidFill>
                <a:latin typeface="Filson Pro"/>
                <a:cs typeface="Filson Pro"/>
              </a:rPr>
              <a:t>:</a:t>
            </a:r>
            <a:r>
              <a:rPr lang="nl-NL" sz="1182" b="1" spc="-2" dirty="0">
                <a:solidFill>
                  <a:srgbClr val="223C5A"/>
                </a:solidFill>
                <a:latin typeface="Filson Pro"/>
                <a:cs typeface="Filson Pro"/>
              </a:rPr>
              <a:t>25</a:t>
            </a:r>
            <a:endParaRPr sz="1182" dirty="0">
              <a:solidFill>
                <a:prstClr val="black"/>
              </a:solidFill>
              <a:latin typeface="Filson Pro"/>
              <a:cs typeface="Filson Pr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74" y="1269030"/>
            <a:ext cx="8279253" cy="41812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>
              <a:spcBef>
                <a:spcPts val="41"/>
              </a:spcBef>
            </a:pPr>
            <a:r>
              <a:rPr lang="nl-NL" spc="-9" dirty="0" err="1"/>
              <a:t>Natuurinclusieve</a:t>
            </a:r>
            <a:r>
              <a:rPr lang="nl-NL" spc="-9" dirty="0"/>
              <a:t> Energietransitie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460948" y="2396012"/>
            <a:ext cx="749485" cy="22809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defTabSz="415869">
              <a:spcBef>
                <a:spcPts val="59"/>
              </a:spcBef>
            </a:pPr>
            <a:r>
              <a:rPr sz="1433" i="1" spc="-2" dirty="0">
                <a:solidFill>
                  <a:srgbClr val="223C5A"/>
                </a:solidFill>
                <a:latin typeface="FilsonPro-BookItalic"/>
                <a:cs typeface="FilsonPro-BookItalic"/>
              </a:rPr>
              <a:t>S</a:t>
            </a:r>
            <a:r>
              <a:rPr sz="1433" i="1" spc="9" dirty="0">
                <a:solidFill>
                  <a:srgbClr val="223C5A"/>
                </a:solidFill>
                <a:latin typeface="FilsonPro-BookItalic"/>
                <a:cs typeface="FilsonPro-BookItalic"/>
              </a:rPr>
              <a:t>p</a:t>
            </a:r>
            <a:r>
              <a:rPr sz="1433" i="1" spc="-20" dirty="0">
                <a:solidFill>
                  <a:srgbClr val="223C5A"/>
                </a:solidFill>
                <a:latin typeface="FilsonPro-BookItalic"/>
                <a:cs typeface="FilsonPro-BookItalic"/>
              </a:rPr>
              <a:t>r</a:t>
            </a:r>
            <a:r>
              <a:rPr sz="1433" i="1" spc="7" dirty="0">
                <a:solidFill>
                  <a:srgbClr val="223C5A"/>
                </a:solidFill>
                <a:latin typeface="FilsonPro-BookItalic"/>
                <a:cs typeface="FilsonPro-BookItalic"/>
              </a:rPr>
              <a:t>e</a:t>
            </a:r>
            <a:r>
              <a:rPr sz="1433" i="1" spc="-48" dirty="0">
                <a:solidFill>
                  <a:srgbClr val="223C5A"/>
                </a:solidFill>
                <a:latin typeface="FilsonPro-BookItalic"/>
                <a:cs typeface="FilsonPro-BookItalic"/>
              </a:rPr>
              <a:t>k</a:t>
            </a:r>
            <a:r>
              <a:rPr sz="1433" i="1" spc="5" dirty="0">
                <a:solidFill>
                  <a:srgbClr val="223C5A"/>
                </a:solidFill>
                <a:latin typeface="FilsonPro-BookItalic"/>
                <a:cs typeface="FilsonPro-BookItalic"/>
              </a:rPr>
              <a:t>ers</a:t>
            </a:r>
            <a:endParaRPr sz="1433">
              <a:solidFill>
                <a:prstClr val="black"/>
              </a:solidFill>
              <a:latin typeface="FilsonPro-BookItalic"/>
              <a:cs typeface="FilsonPro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4898" y="2382685"/>
            <a:ext cx="2650218" cy="742223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algn="just" defTabSz="415869">
              <a:lnSpc>
                <a:spcPts val="2201"/>
              </a:lnSpc>
              <a:spcBef>
                <a:spcPts val="48"/>
              </a:spcBef>
            </a:pPr>
            <a:r>
              <a:rPr lang="nl-NL" sz="1865" b="1" spc="-5" dirty="0">
                <a:solidFill>
                  <a:srgbClr val="223C5A"/>
                </a:solidFill>
                <a:latin typeface="Filson Pro"/>
                <a:cs typeface="Filson Pro"/>
              </a:rPr>
              <a:t>Gerben de Vries</a:t>
            </a:r>
            <a:endParaRPr sz="1865" dirty="0">
              <a:solidFill>
                <a:prstClr val="black"/>
              </a:solidFill>
              <a:latin typeface="Filson Pro"/>
              <a:cs typeface="Filson Pro"/>
            </a:endParaRPr>
          </a:p>
          <a:p>
            <a:pPr marL="5776" marR="2310" algn="just" defTabSz="415869">
              <a:lnSpc>
                <a:spcPts val="1778"/>
              </a:lnSpc>
            </a:pPr>
            <a:r>
              <a:rPr lang="nl-NL" sz="1478" spc="-9" dirty="0">
                <a:solidFill>
                  <a:srgbClr val="223C5A"/>
                </a:solidFill>
                <a:latin typeface="FilsonPro-Book"/>
                <a:cs typeface="FilsonPro-Book"/>
              </a:rPr>
              <a:t>Natuur &amp; Milieufederatie Utrecht; projectleider energie / jongeren</a:t>
            </a:r>
            <a:endParaRPr sz="1478" dirty="0">
              <a:solidFill>
                <a:prstClr val="black"/>
              </a:solidFill>
              <a:latin typeface="FilsonPro-Book"/>
              <a:cs typeface="FilsonPro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4898" y="3689595"/>
            <a:ext cx="1882520" cy="293126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defTabSz="415869">
              <a:spcBef>
                <a:spcPts val="48"/>
              </a:spcBef>
            </a:pPr>
            <a:r>
              <a:rPr lang="nl-NL" sz="1865" b="1" spc="-7" dirty="0">
                <a:solidFill>
                  <a:srgbClr val="223C5A"/>
                </a:solidFill>
                <a:latin typeface="Filson Pro"/>
                <a:cs typeface="Filson Pro"/>
              </a:rPr>
              <a:t>Leefomgeving</a:t>
            </a:r>
            <a:endParaRPr sz="1865" dirty="0">
              <a:solidFill>
                <a:prstClr val="black"/>
              </a:solidFill>
              <a:latin typeface="Filson Pro"/>
              <a:cs typeface="Filson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949" y="3715022"/>
            <a:ext cx="632224" cy="22809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defTabSz="415869">
              <a:spcBef>
                <a:spcPts val="59"/>
              </a:spcBef>
            </a:pPr>
            <a:r>
              <a:rPr sz="1433" i="1" spc="-5" dirty="0">
                <a:solidFill>
                  <a:srgbClr val="223C5A"/>
                </a:solidFill>
                <a:latin typeface="FilsonPro-BookItalic"/>
                <a:cs typeface="FilsonPro-BookItalic"/>
              </a:rPr>
              <a:t>T</a:t>
            </a:r>
            <a:r>
              <a:rPr sz="1433" i="1" spc="9" dirty="0">
                <a:solidFill>
                  <a:srgbClr val="223C5A"/>
                </a:solidFill>
                <a:latin typeface="FilsonPro-BookItalic"/>
                <a:cs typeface="FilsonPro-BookItalic"/>
              </a:rPr>
              <a:t>hema</a:t>
            </a:r>
            <a:endParaRPr sz="1433">
              <a:solidFill>
                <a:prstClr val="black"/>
              </a:solidFill>
              <a:latin typeface="FilsonPro-BookItalic"/>
              <a:cs typeface="FilsonPro-BookItal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8149" y="2271532"/>
            <a:ext cx="8201296" cy="2752731"/>
            <a:chOff x="963320" y="3109853"/>
            <a:chExt cx="18031460" cy="6052185"/>
          </a:xfrm>
        </p:grpSpPr>
        <p:sp>
          <p:nvSpPr>
            <p:cNvPr id="9" name="object 9"/>
            <p:cNvSpPr/>
            <p:nvPr/>
          </p:nvSpPr>
          <p:spPr>
            <a:xfrm>
              <a:off x="963320" y="8598655"/>
              <a:ext cx="436880" cy="497205"/>
            </a:xfrm>
            <a:custGeom>
              <a:avLst/>
              <a:gdLst/>
              <a:ahLst/>
              <a:cxnLst/>
              <a:rect l="l" t="t" r="r" b="b"/>
              <a:pathLst>
                <a:path w="436880" h="497204">
                  <a:moveTo>
                    <a:pt x="34429" y="496709"/>
                  </a:moveTo>
                  <a:lnTo>
                    <a:pt x="0" y="462267"/>
                  </a:lnTo>
                  <a:lnTo>
                    <a:pt x="0" y="479679"/>
                  </a:lnTo>
                  <a:lnTo>
                    <a:pt x="17018" y="496709"/>
                  </a:lnTo>
                  <a:lnTo>
                    <a:pt x="34429" y="496709"/>
                  </a:lnTo>
                  <a:close/>
                </a:path>
                <a:path w="436880" h="497204">
                  <a:moveTo>
                    <a:pt x="92214" y="496709"/>
                  </a:moveTo>
                  <a:lnTo>
                    <a:pt x="0" y="404495"/>
                  </a:lnTo>
                  <a:lnTo>
                    <a:pt x="0" y="423379"/>
                  </a:lnTo>
                  <a:lnTo>
                    <a:pt x="73317" y="496709"/>
                  </a:lnTo>
                  <a:lnTo>
                    <a:pt x="92214" y="496709"/>
                  </a:lnTo>
                  <a:close/>
                </a:path>
                <a:path w="436880" h="497204">
                  <a:moveTo>
                    <a:pt x="149999" y="496709"/>
                  </a:moveTo>
                  <a:lnTo>
                    <a:pt x="0" y="346697"/>
                  </a:lnTo>
                  <a:lnTo>
                    <a:pt x="0" y="367080"/>
                  </a:lnTo>
                  <a:lnTo>
                    <a:pt x="129628" y="496709"/>
                  </a:lnTo>
                  <a:lnTo>
                    <a:pt x="149999" y="496709"/>
                  </a:lnTo>
                  <a:close/>
                </a:path>
                <a:path w="436880" h="497204">
                  <a:moveTo>
                    <a:pt x="167817" y="456755"/>
                  </a:moveTo>
                  <a:lnTo>
                    <a:pt x="0" y="288925"/>
                  </a:lnTo>
                  <a:lnTo>
                    <a:pt x="0" y="310794"/>
                  </a:lnTo>
                  <a:lnTo>
                    <a:pt x="167817" y="478624"/>
                  </a:lnTo>
                  <a:lnTo>
                    <a:pt x="167817" y="456755"/>
                  </a:lnTo>
                  <a:close/>
                </a:path>
                <a:path w="436880" h="497204">
                  <a:moveTo>
                    <a:pt x="167817" y="398957"/>
                  </a:moveTo>
                  <a:lnTo>
                    <a:pt x="0" y="231127"/>
                  </a:lnTo>
                  <a:lnTo>
                    <a:pt x="0" y="254508"/>
                  </a:lnTo>
                  <a:lnTo>
                    <a:pt x="167817" y="422325"/>
                  </a:lnTo>
                  <a:lnTo>
                    <a:pt x="167817" y="398957"/>
                  </a:lnTo>
                  <a:close/>
                </a:path>
                <a:path w="436880" h="497204">
                  <a:moveTo>
                    <a:pt x="167817" y="341172"/>
                  </a:moveTo>
                  <a:lnTo>
                    <a:pt x="0" y="173342"/>
                  </a:lnTo>
                  <a:lnTo>
                    <a:pt x="0" y="198221"/>
                  </a:lnTo>
                  <a:lnTo>
                    <a:pt x="167817" y="366039"/>
                  </a:lnTo>
                  <a:lnTo>
                    <a:pt x="167817" y="341172"/>
                  </a:lnTo>
                  <a:close/>
                </a:path>
                <a:path w="436880" h="497204">
                  <a:moveTo>
                    <a:pt x="167817" y="283387"/>
                  </a:moveTo>
                  <a:lnTo>
                    <a:pt x="0" y="115582"/>
                  </a:lnTo>
                  <a:lnTo>
                    <a:pt x="0" y="141935"/>
                  </a:lnTo>
                  <a:lnTo>
                    <a:pt x="167817" y="309753"/>
                  </a:lnTo>
                  <a:lnTo>
                    <a:pt x="167817" y="283387"/>
                  </a:lnTo>
                  <a:close/>
                </a:path>
                <a:path w="436880" h="497204">
                  <a:moveTo>
                    <a:pt x="167817" y="225615"/>
                  </a:moveTo>
                  <a:lnTo>
                    <a:pt x="0" y="57785"/>
                  </a:lnTo>
                  <a:lnTo>
                    <a:pt x="0" y="85636"/>
                  </a:lnTo>
                  <a:lnTo>
                    <a:pt x="167817" y="253466"/>
                  </a:lnTo>
                  <a:lnTo>
                    <a:pt x="167817" y="225615"/>
                  </a:lnTo>
                  <a:close/>
                </a:path>
                <a:path w="436880" h="497204">
                  <a:moveTo>
                    <a:pt x="225336" y="225348"/>
                  </a:moveTo>
                  <a:lnTo>
                    <a:pt x="0" y="0"/>
                  </a:lnTo>
                  <a:lnTo>
                    <a:pt x="0" y="29349"/>
                  </a:lnTo>
                  <a:lnTo>
                    <a:pt x="195986" y="225348"/>
                  </a:lnTo>
                  <a:lnTo>
                    <a:pt x="225336" y="225348"/>
                  </a:lnTo>
                  <a:close/>
                </a:path>
                <a:path w="436880" h="497204">
                  <a:moveTo>
                    <a:pt x="436435" y="494220"/>
                  </a:moveTo>
                  <a:lnTo>
                    <a:pt x="311937" y="369735"/>
                  </a:lnTo>
                  <a:lnTo>
                    <a:pt x="334073" y="407784"/>
                  </a:lnTo>
                  <a:lnTo>
                    <a:pt x="361848" y="442633"/>
                  </a:lnTo>
                  <a:lnTo>
                    <a:pt x="395795" y="472160"/>
                  </a:lnTo>
                  <a:lnTo>
                    <a:pt x="436435" y="49422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8085" y="8950755"/>
              <a:ext cx="124017" cy="1105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3320" y="8483085"/>
              <a:ext cx="645160" cy="615950"/>
            </a:xfrm>
            <a:custGeom>
              <a:avLst/>
              <a:gdLst/>
              <a:ahLst/>
              <a:cxnLst/>
              <a:rect l="l" t="t" r="r" b="b"/>
              <a:pathLst>
                <a:path w="645160" h="615950">
                  <a:moveTo>
                    <a:pt x="167817" y="167830"/>
                  </a:moveTo>
                  <a:lnTo>
                    <a:pt x="0" y="0"/>
                  </a:lnTo>
                  <a:lnTo>
                    <a:pt x="0" y="32334"/>
                  </a:lnTo>
                  <a:lnTo>
                    <a:pt x="167817" y="200152"/>
                  </a:lnTo>
                  <a:lnTo>
                    <a:pt x="167817" y="167830"/>
                  </a:lnTo>
                  <a:close/>
                </a:path>
                <a:path w="645160" h="615950">
                  <a:moveTo>
                    <a:pt x="607352" y="607352"/>
                  </a:moveTo>
                  <a:lnTo>
                    <a:pt x="205765" y="205790"/>
                  </a:lnTo>
                  <a:lnTo>
                    <a:pt x="173443" y="205790"/>
                  </a:lnTo>
                  <a:lnTo>
                    <a:pt x="583311" y="615645"/>
                  </a:lnTo>
                  <a:lnTo>
                    <a:pt x="595604" y="611822"/>
                  </a:lnTo>
                  <a:lnTo>
                    <a:pt x="607352" y="607352"/>
                  </a:lnTo>
                  <a:close/>
                </a:path>
                <a:path w="645160" h="615950">
                  <a:moveTo>
                    <a:pt x="645071" y="587311"/>
                  </a:moveTo>
                  <a:lnTo>
                    <a:pt x="531698" y="473925"/>
                  </a:lnTo>
                  <a:lnTo>
                    <a:pt x="497878" y="463372"/>
                  </a:lnTo>
                  <a:lnTo>
                    <a:pt x="471258" y="442518"/>
                  </a:lnTo>
                  <a:lnTo>
                    <a:pt x="450621" y="413143"/>
                  </a:lnTo>
                  <a:lnTo>
                    <a:pt x="434759" y="376986"/>
                  </a:lnTo>
                  <a:lnTo>
                    <a:pt x="263550" y="205778"/>
                  </a:lnTo>
                  <a:lnTo>
                    <a:pt x="229743" y="205778"/>
                  </a:lnTo>
                  <a:lnTo>
                    <a:pt x="623684" y="599719"/>
                  </a:lnTo>
                  <a:lnTo>
                    <a:pt x="630974" y="595947"/>
                  </a:lnTo>
                  <a:lnTo>
                    <a:pt x="638073" y="591807"/>
                  </a:lnTo>
                  <a:lnTo>
                    <a:pt x="645071" y="587311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264" y="8877590"/>
              <a:ext cx="229542" cy="2295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3321" y="8540868"/>
              <a:ext cx="562610" cy="565785"/>
            </a:xfrm>
            <a:custGeom>
              <a:avLst/>
              <a:gdLst/>
              <a:ahLst/>
              <a:cxnLst/>
              <a:rect l="l" t="t" r="r" b="b"/>
              <a:pathLst>
                <a:path w="562610" h="565784">
                  <a:moveTo>
                    <a:pt x="0" y="0"/>
                  </a:moveTo>
                  <a:lnTo>
                    <a:pt x="0" y="30836"/>
                  </a:lnTo>
                  <a:lnTo>
                    <a:pt x="252295" y="283132"/>
                  </a:lnTo>
                  <a:lnTo>
                    <a:pt x="269175" y="283132"/>
                  </a:lnTo>
                  <a:lnTo>
                    <a:pt x="270735" y="295655"/>
                  </a:lnTo>
                  <a:lnTo>
                    <a:pt x="271907" y="302744"/>
                  </a:lnTo>
                  <a:lnTo>
                    <a:pt x="534915" y="565752"/>
                  </a:lnTo>
                  <a:lnTo>
                    <a:pt x="549129" y="564473"/>
                  </a:lnTo>
                  <a:lnTo>
                    <a:pt x="562527" y="562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368" y="8335872"/>
              <a:ext cx="291098" cy="4915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87040" y="8332507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0" y="0"/>
                  </a:moveTo>
                  <a:lnTo>
                    <a:pt x="257971" y="257971"/>
                  </a:lnTo>
                  <a:lnTo>
                    <a:pt x="258232" y="250652"/>
                  </a:lnTo>
                  <a:lnTo>
                    <a:pt x="258052" y="240271"/>
                  </a:lnTo>
                  <a:lnTo>
                    <a:pt x="4754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3288" y="8676372"/>
              <a:ext cx="136341" cy="1228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3320" y="8367655"/>
              <a:ext cx="542925" cy="259715"/>
            </a:xfrm>
            <a:custGeom>
              <a:avLst/>
              <a:gdLst/>
              <a:ahLst/>
              <a:cxnLst/>
              <a:rect l="l" t="t" r="r" b="b"/>
              <a:pathLst>
                <a:path w="542925" h="259715">
                  <a:moveTo>
                    <a:pt x="167817" y="225475"/>
                  </a:moveTo>
                  <a:lnTo>
                    <a:pt x="0" y="57645"/>
                  </a:lnTo>
                  <a:lnTo>
                    <a:pt x="0" y="91465"/>
                  </a:lnTo>
                  <a:lnTo>
                    <a:pt x="167817" y="259283"/>
                  </a:lnTo>
                  <a:lnTo>
                    <a:pt x="167817" y="225475"/>
                  </a:lnTo>
                  <a:close/>
                </a:path>
                <a:path w="542925" h="259715">
                  <a:moveTo>
                    <a:pt x="542709" y="71259"/>
                  </a:moveTo>
                  <a:lnTo>
                    <a:pt x="528180" y="50596"/>
                  </a:lnTo>
                  <a:lnTo>
                    <a:pt x="511441" y="31711"/>
                  </a:lnTo>
                  <a:lnTo>
                    <a:pt x="492518" y="14782"/>
                  </a:lnTo>
                  <a:lnTo>
                    <a:pt x="471449" y="0"/>
                  </a:lnTo>
                  <a:lnTo>
                    <a:pt x="542709" y="71259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1102" y="8929431"/>
              <a:ext cx="74940" cy="898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3320" y="8332501"/>
              <a:ext cx="581660" cy="351155"/>
            </a:xfrm>
            <a:custGeom>
              <a:avLst/>
              <a:gdLst/>
              <a:ahLst/>
              <a:cxnLst/>
              <a:rect l="l" t="t" r="r" b="b"/>
              <a:pathLst>
                <a:path w="581660" h="351154">
                  <a:moveTo>
                    <a:pt x="167817" y="202844"/>
                  </a:moveTo>
                  <a:lnTo>
                    <a:pt x="0" y="35013"/>
                  </a:lnTo>
                  <a:lnTo>
                    <a:pt x="0" y="70319"/>
                  </a:lnTo>
                  <a:lnTo>
                    <a:pt x="167817" y="238150"/>
                  </a:lnTo>
                  <a:lnTo>
                    <a:pt x="167817" y="202844"/>
                  </a:lnTo>
                  <a:close/>
                </a:path>
                <a:path w="581660" h="351154">
                  <a:moveTo>
                    <a:pt x="167817" y="145072"/>
                  </a:moveTo>
                  <a:lnTo>
                    <a:pt x="22771" y="0"/>
                  </a:lnTo>
                  <a:lnTo>
                    <a:pt x="0" y="0"/>
                  </a:lnTo>
                  <a:lnTo>
                    <a:pt x="0" y="14033"/>
                  </a:lnTo>
                  <a:lnTo>
                    <a:pt x="167817" y="181864"/>
                  </a:lnTo>
                  <a:lnTo>
                    <a:pt x="167817" y="145072"/>
                  </a:lnTo>
                  <a:close/>
                </a:path>
                <a:path w="581660" h="351154">
                  <a:moveTo>
                    <a:pt x="222224" y="141681"/>
                  </a:moveTo>
                  <a:lnTo>
                    <a:pt x="80543" y="12"/>
                  </a:lnTo>
                  <a:lnTo>
                    <a:pt x="42265" y="12"/>
                  </a:lnTo>
                  <a:lnTo>
                    <a:pt x="183934" y="141681"/>
                  </a:lnTo>
                  <a:lnTo>
                    <a:pt x="222224" y="141681"/>
                  </a:lnTo>
                  <a:close/>
                </a:path>
                <a:path w="581660" h="351154">
                  <a:moveTo>
                    <a:pt x="573036" y="319138"/>
                  </a:moveTo>
                  <a:lnTo>
                    <a:pt x="253911" y="12"/>
                  </a:lnTo>
                  <a:lnTo>
                    <a:pt x="211137" y="12"/>
                  </a:lnTo>
                  <a:lnTo>
                    <a:pt x="363829" y="152704"/>
                  </a:lnTo>
                  <a:lnTo>
                    <a:pt x="374332" y="159359"/>
                  </a:lnTo>
                  <a:lnTo>
                    <a:pt x="383667" y="167424"/>
                  </a:lnTo>
                  <a:lnTo>
                    <a:pt x="391795" y="176834"/>
                  </a:lnTo>
                  <a:lnTo>
                    <a:pt x="398665" y="187540"/>
                  </a:lnTo>
                  <a:lnTo>
                    <a:pt x="562178" y="351053"/>
                  </a:lnTo>
                  <a:lnTo>
                    <a:pt x="565289" y="343281"/>
                  </a:lnTo>
                  <a:lnTo>
                    <a:pt x="568121" y="335368"/>
                  </a:lnTo>
                  <a:lnTo>
                    <a:pt x="570712" y="327329"/>
                  </a:lnTo>
                  <a:lnTo>
                    <a:pt x="573036" y="319138"/>
                  </a:lnTo>
                  <a:close/>
                </a:path>
                <a:path w="581660" h="351154">
                  <a:moveTo>
                    <a:pt x="581279" y="269595"/>
                  </a:moveTo>
                  <a:lnTo>
                    <a:pt x="311683" y="0"/>
                  </a:lnTo>
                  <a:lnTo>
                    <a:pt x="267423" y="0"/>
                  </a:lnTo>
                  <a:lnTo>
                    <a:pt x="575792" y="308381"/>
                  </a:lnTo>
                  <a:lnTo>
                    <a:pt x="577684" y="298894"/>
                  </a:lnTo>
                  <a:lnTo>
                    <a:pt x="579221" y="289267"/>
                  </a:lnTo>
                  <a:lnTo>
                    <a:pt x="580428" y="279501"/>
                  </a:lnTo>
                  <a:lnTo>
                    <a:pt x="581279" y="269595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1876" y="8332507"/>
              <a:ext cx="241685" cy="1441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24660" y="8782157"/>
              <a:ext cx="507365" cy="313690"/>
            </a:xfrm>
            <a:custGeom>
              <a:avLst/>
              <a:gdLst/>
              <a:ahLst/>
              <a:cxnLst/>
              <a:rect l="l" t="t" r="r" b="b"/>
              <a:pathLst>
                <a:path w="507364" h="313690">
                  <a:moveTo>
                    <a:pt x="139852" y="313207"/>
                  </a:moveTo>
                  <a:lnTo>
                    <a:pt x="0" y="173355"/>
                  </a:lnTo>
                  <a:lnTo>
                    <a:pt x="0" y="213131"/>
                  </a:lnTo>
                  <a:lnTo>
                    <a:pt x="100063" y="313207"/>
                  </a:lnTo>
                  <a:lnTo>
                    <a:pt x="139852" y="313207"/>
                  </a:lnTo>
                  <a:close/>
                </a:path>
                <a:path w="507364" h="313690">
                  <a:moveTo>
                    <a:pt x="197637" y="313207"/>
                  </a:moveTo>
                  <a:lnTo>
                    <a:pt x="0" y="115570"/>
                  </a:lnTo>
                  <a:lnTo>
                    <a:pt x="0" y="156845"/>
                  </a:lnTo>
                  <a:lnTo>
                    <a:pt x="156349" y="313207"/>
                  </a:lnTo>
                  <a:lnTo>
                    <a:pt x="197637" y="313207"/>
                  </a:lnTo>
                  <a:close/>
                </a:path>
                <a:path w="507364" h="313690">
                  <a:moveTo>
                    <a:pt x="255422" y="313207"/>
                  </a:moveTo>
                  <a:lnTo>
                    <a:pt x="0" y="57785"/>
                  </a:lnTo>
                  <a:lnTo>
                    <a:pt x="0" y="100558"/>
                  </a:lnTo>
                  <a:lnTo>
                    <a:pt x="212648" y="313207"/>
                  </a:lnTo>
                  <a:lnTo>
                    <a:pt x="255422" y="313207"/>
                  </a:lnTo>
                  <a:close/>
                </a:path>
                <a:path w="507364" h="313690">
                  <a:moveTo>
                    <a:pt x="313207" y="313207"/>
                  </a:moveTo>
                  <a:lnTo>
                    <a:pt x="179158" y="179158"/>
                  </a:lnTo>
                  <a:lnTo>
                    <a:pt x="168910" y="179158"/>
                  </a:lnTo>
                  <a:lnTo>
                    <a:pt x="168910" y="168922"/>
                  </a:lnTo>
                  <a:lnTo>
                    <a:pt x="0" y="0"/>
                  </a:lnTo>
                  <a:lnTo>
                    <a:pt x="0" y="44272"/>
                  </a:lnTo>
                  <a:lnTo>
                    <a:pt x="268935" y="313207"/>
                  </a:lnTo>
                  <a:lnTo>
                    <a:pt x="313207" y="313207"/>
                  </a:lnTo>
                  <a:close/>
                </a:path>
                <a:path w="507364" h="313690">
                  <a:moveTo>
                    <a:pt x="370979" y="313207"/>
                  </a:moveTo>
                  <a:lnTo>
                    <a:pt x="236931" y="179158"/>
                  </a:lnTo>
                  <a:lnTo>
                    <a:pt x="191185" y="179158"/>
                  </a:lnTo>
                  <a:lnTo>
                    <a:pt x="325234" y="313207"/>
                  </a:lnTo>
                  <a:lnTo>
                    <a:pt x="370979" y="313207"/>
                  </a:lnTo>
                  <a:close/>
                </a:path>
                <a:path w="507364" h="313690">
                  <a:moveTo>
                    <a:pt x="428777" y="313207"/>
                  </a:moveTo>
                  <a:lnTo>
                    <a:pt x="294728" y="179158"/>
                  </a:lnTo>
                  <a:lnTo>
                    <a:pt x="247472" y="179158"/>
                  </a:lnTo>
                  <a:lnTo>
                    <a:pt x="381520" y="313207"/>
                  </a:lnTo>
                  <a:lnTo>
                    <a:pt x="428777" y="313207"/>
                  </a:lnTo>
                  <a:close/>
                </a:path>
                <a:path w="507364" h="313690">
                  <a:moveTo>
                    <a:pt x="486549" y="313207"/>
                  </a:moveTo>
                  <a:lnTo>
                    <a:pt x="352501" y="179158"/>
                  </a:lnTo>
                  <a:lnTo>
                    <a:pt x="303771" y="179158"/>
                  </a:lnTo>
                  <a:lnTo>
                    <a:pt x="437819" y="313207"/>
                  </a:lnTo>
                  <a:lnTo>
                    <a:pt x="486549" y="313207"/>
                  </a:lnTo>
                  <a:close/>
                </a:path>
                <a:path w="507364" h="313690">
                  <a:moveTo>
                    <a:pt x="506755" y="275615"/>
                  </a:moveTo>
                  <a:lnTo>
                    <a:pt x="410286" y="179158"/>
                  </a:lnTo>
                  <a:lnTo>
                    <a:pt x="360070" y="179158"/>
                  </a:lnTo>
                  <a:lnTo>
                    <a:pt x="494118" y="313207"/>
                  </a:lnTo>
                  <a:lnTo>
                    <a:pt x="506755" y="313207"/>
                  </a:lnTo>
                  <a:lnTo>
                    <a:pt x="506755" y="275615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662" y="8551020"/>
              <a:ext cx="237021" cy="27542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24660" y="8332514"/>
              <a:ext cx="507365" cy="719455"/>
            </a:xfrm>
            <a:custGeom>
              <a:avLst/>
              <a:gdLst/>
              <a:ahLst/>
              <a:cxnLst/>
              <a:rect l="l" t="t" r="r" b="b"/>
              <a:pathLst>
                <a:path w="507364" h="719454">
                  <a:moveTo>
                    <a:pt x="506755" y="628802"/>
                  </a:moveTo>
                  <a:lnTo>
                    <a:pt x="416356" y="628802"/>
                  </a:lnTo>
                  <a:lnTo>
                    <a:pt x="506755" y="719201"/>
                  </a:lnTo>
                  <a:lnTo>
                    <a:pt x="506755" y="628802"/>
                  </a:lnTo>
                  <a:close/>
                </a:path>
                <a:path w="507364" h="719454">
                  <a:moveTo>
                    <a:pt x="506755" y="0"/>
                  </a:moveTo>
                  <a:lnTo>
                    <a:pt x="0" y="0"/>
                  </a:lnTo>
                  <a:lnTo>
                    <a:pt x="0" y="212432"/>
                  </a:lnTo>
                  <a:lnTo>
                    <a:pt x="243078" y="455536"/>
                  </a:lnTo>
                  <a:lnTo>
                    <a:pt x="462064" y="455536"/>
                  </a:lnTo>
                  <a:lnTo>
                    <a:pt x="462064" y="321487"/>
                  </a:lnTo>
                  <a:lnTo>
                    <a:pt x="168922" y="321487"/>
                  </a:lnTo>
                  <a:lnTo>
                    <a:pt x="168922" y="134035"/>
                  </a:lnTo>
                  <a:lnTo>
                    <a:pt x="506755" y="134035"/>
                  </a:lnTo>
                  <a:lnTo>
                    <a:pt x="506755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4662" y="9013297"/>
              <a:ext cx="82060" cy="820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4662" y="8666587"/>
              <a:ext cx="168916" cy="2724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09230" y="8320519"/>
              <a:ext cx="568325" cy="787400"/>
            </a:xfrm>
            <a:custGeom>
              <a:avLst/>
              <a:gdLst/>
              <a:ahLst/>
              <a:cxnLst/>
              <a:rect l="l" t="t" r="r" b="b"/>
              <a:pathLst>
                <a:path w="568325" h="787400">
                  <a:moveTo>
                    <a:pt x="295331" y="0"/>
                  </a:moveTo>
                  <a:lnTo>
                    <a:pt x="241416" y="3920"/>
                  </a:lnTo>
                  <a:lnTo>
                    <a:pt x="192162" y="15425"/>
                  </a:lnTo>
                  <a:lnTo>
                    <a:pt x="148348" y="34133"/>
                  </a:lnTo>
                  <a:lnTo>
                    <a:pt x="110753" y="59661"/>
                  </a:lnTo>
                  <a:lnTo>
                    <a:pt x="80156" y="91626"/>
                  </a:lnTo>
                  <a:lnTo>
                    <a:pt x="57336" y="129646"/>
                  </a:lnTo>
                  <a:lnTo>
                    <a:pt x="43073" y="173337"/>
                  </a:lnTo>
                  <a:lnTo>
                    <a:pt x="38145" y="222317"/>
                  </a:lnTo>
                  <a:lnTo>
                    <a:pt x="40026" y="251743"/>
                  </a:lnTo>
                  <a:lnTo>
                    <a:pt x="61308" y="319881"/>
                  </a:lnTo>
                  <a:lnTo>
                    <a:pt x="84864" y="355428"/>
                  </a:lnTo>
                  <a:lnTo>
                    <a:pt x="119801" y="389850"/>
                  </a:lnTo>
                  <a:lnTo>
                    <a:pt x="168197" y="421566"/>
                  </a:lnTo>
                  <a:lnTo>
                    <a:pt x="232129" y="448991"/>
                  </a:lnTo>
                  <a:lnTo>
                    <a:pt x="314953" y="477325"/>
                  </a:lnTo>
                  <a:lnTo>
                    <a:pt x="359089" y="496534"/>
                  </a:lnTo>
                  <a:lnTo>
                    <a:pt x="386060" y="516560"/>
                  </a:lnTo>
                  <a:lnTo>
                    <a:pt x="399545" y="537402"/>
                  </a:lnTo>
                  <a:lnTo>
                    <a:pt x="403223" y="559061"/>
                  </a:lnTo>
                  <a:lnTo>
                    <a:pt x="393772" y="595229"/>
                  </a:lnTo>
                  <a:lnTo>
                    <a:pt x="368486" y="619546"/>
                  </a:lnTo>
                  <a:lnTo>
                    <a:pt x="331961" y="633238"/>
                  </a:lnTo>
                  <a:lnTo>
                    <a:pt x="288797" y="637530"/>
                  </a:lnTo>
                  <a:lnTo>
                    <a:pt x="240046" y="630684"/>
                  </a:lnTo>
                  <a:lnTo>
                    <a:pt x="200386" y="610556"/>
                  </a:lnTo>
                  <a:lnTo>
                    <a:pt x="170331" y="577758"/>
                  </a:lnTo>
                  <a:lnTo>
                    <a:pt x="150393" y="532905"/>
                  </a:lnTo>
                  <a:lnTo>
                    <a:pt x="0" y="562338"/>
                  </a:lnTo>
                  <a:lnTo>
                    <a:pt x="9301" y="607349"/>
                  </a:lnTo>
                  <a:lnTo>
                    <a:pt x="26459" y="647803"/>
                  </a:lnTo>
                  <a:lnTo>
                    <a:pt x="50615" y="683503"/>
                  </a:lnTo>
                  <a:lnTo>
                    <a:pt x="80905" y="714252"/>
                  </a:lnTo>
                  <a:lnTo>
                    <a:pt x="116469" y="739852"/>
                  </a:lnTo>
                  <a:lnTo>
                    <a:pt x="156446" y="760106"/>
                  </a:lnTo>
                  <a:lnTo>
                    <a:pt x="199975" y="774818"/>
                  </a:lnTo>
                  <a:lnTo>
                    <a:pt x="246194" y="783789"/>
                  </a:lnTo>
                  <a:lnTo>
                    <a:pt x="294242" y="786824"/>
                  </a:lnTo>
                  <a:lnTo>
                    <a:pt x="338927" y="784175"/>
                  </a:lnTo>
                  <a:lnTo>
                    <a:pt x="382823" y="776127"/>
                  </a:lnTo>
                  <a:lnTo>
                    <a:pt x="424737" y="762528"/>
                  </a:lnTo>
                  <a:lnTo>
                    <a:pt x="463475" y="743224"/>
                  </a:lnTo>
                  <a:lnTo>
                    <a:pt x="497845" y="718063"/>
                  </a:lnTo>
                  <a:lnTo>
                    <a:pt x="526654" y="686893"/>
                  </a:lnTo>
                  <a:lnTo>
                    <a:pt x="548708" y="649559"/>
                  </a:lnTo>
                  <a:lnTo>
                    <a:pt x="562816" y="605911"/>
                  </a:lnTo>
                  <a:lnTo>
                    <a:pt x="567783" y="555794"/>
                  </a:lnTo>
                  <a:lnTo>
                    <a:pt x="565190" y="524138"/>
                  </a:lnTo>
                  <a:lnTo>
                    <a:pt x="541416" y="454534"/>
                  </a:lnTo>
                  <a:lnTo>
                    <a:pt x="516346" y="419446"/>
                  </a:lnTo>
                  <a:lnTo>
                    <a:pt x="479896" y="386075"/>
                  </a:lnTo>
                  <a:lnTo>
                    <a:pt x="430121" y="355853"/>
                  </a:lnTo>
                  <a:lnTo>
                    <a:pt x="365077" y="330209"/>
                  </a:lnTo>
                  <a:lnTo>
                    <a:pt x="284441" y="301865"/>
                  </a:lnTo>
                  <a:lnTo>
                    <a:pt x="239485" y="280823"/>
                  </a:lnTo>
                  <a:lnTo>
                    <a:pt x="214964" y="258551"/>
                  </a:lnTo>
                  <a:lnTo>
                    <a:pt x="204748" y="237502"/>
                  </a:lnTo>
                  <a:lnTo>
                    <a:pt x="202705" y="220129"/>
                  </a:lnTo>
                  <a:lnTo>
                    <a:pt x="209822" y="187916"/>
                  </a:lnTo>
                  <a:lnTo>
                    <a:pt x="229401" y="165920"/>
                  </a:lnTo>
                  <a:lnTo>
                    <a:pt x="258789" y="153322"/>
                  </a:lnTo>
                  <a:lnTo>
                    <a:pt x="295331" y="149304"/>
                  </a:lnTo>
                  <a:lnTo>
                    <a:pt x="322455" y="151873"/>
                  </a:lnTo>
                  <a:lnTo>
                    <a:pt x="353769" y="163328"/>
                  </a:lnTo>
                  <a:lnTo>
                    <a:pt x="385287" y="189295"/>
                  </a:lnTo>
                  <a:lnTo>
                    <a:pt x="413024" y="235395"/>
                  </a:lnTo>
                  <a:lnTo>
                    <a:pt x="550339" y="166727"/>
                  </a:lnTo>
                  <a:lnTo>
                    <a:pt x="527982" y="122837"/>
                  </a:lnTo>
                  <a:lnTo>
                    <a:pt x="500360" y="85543"/>
                  </a:lnTo>
                  <a:lnTo>
                    <a:pt x="467819" y="54900"/>
                  </a:lnTo>
                  <a:lnTo>
                    <a:pt x="430701" y="30967"/>
                  </a:lnTo>
                  <a:lnTo>
                    <a:pt x="389351" y="13801"/>
                  </a:lnTo>
                  <a:lnTo>
                    <a:pt x="344113" y="3459"/>
                  </a:lnTo>
                  <a:lnTo>
                    <a:pt x="295331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150145" y="8335337"/>
              <a:ext cx="13335" cy="201930"/>
            </a:xfrm>
            <a:custGeom>
              <a:avLst/>
              <a:gdLst/>
              <a:ahLst/>
              <a:cxnLst/>
              <a:rect l="l" t="t" r="r" b="b"/>
              <a:pathLst>
                <a:path w="13335" h="201929">
                  <a:moveTo>
                    <a:pt x="12816" y="0"/>
                  </a:moveTo>
                  <a:lnTo>
                    <a:pt x="0" y="0"/>
                  </a:lnTo>
                  <a:lnTo>
                    <a:pt x="0" y="201355"/>
                  </a:lnTo>
                  <a:lnTo>
                    <a:pt x="12816" y="20135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98789" y="8395486"/>
              <a:ext cx="142027" cy="1442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5643" y="8338680"/>
              <a:ext cx="1307335" cy="82332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170" y="7948020"/>
              <a:ext cx="220422" cy="21558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7252" y="7964098"/>
              <a:ext cx="267650" cy="2025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10007" y="7932564"/>
              <a:ext cx="87023" cy="2310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8563" y="8000481"/>
              <a:ext cx="150990" cy="1661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2124" y="8000478"/>
              <a:ext cx="183135" cy="1631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02313" y="8000487"/>
              <a:ext cx="150393" cy="1661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80065" y="8000487"/>
              <a:ext cx="150393" cy="1661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54568" y="7932565"/>
              <a:ext cx="87013" cy="2310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2876" y="7948019"/>
              <a:ext cx="1765424" cy="28016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26146" y="5858460"/>
              <a:ext cx="17968595" cy="0"/>
            </a:xfrm>
            <a:custGeom>
              <a:avLst/>
              <a:gdLst/>
              <a:ahLst/>
              <a:cxnLst/>
              <a:rect l="l" t="t" r="r" b="b"/>
              <a:pathLst>
                <a:path w="17968595">
                  <a:moveTo>
                    <a:pt x="0" y="0"/>
                  </a:moveTo>
                  <a:lnTo>
                    <a:pt x="17968039" y="0"/>
                  </a:lnTo>
                </a:path>
              </a:pathLst>
            </a:custGeom>
            <a:ln w="31412">
              <a:solidFill>
                <a:srgbClr val="223C5A"/>
              </a:solidFill>
            </a:ln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026146" y="3125559"/>
              <a:ext cx="17968595" cy="0"/>
            </a:xfrm>
            <a:custGeom>
              <a:avLst/>
              <a:gdLst/>
              <a:ahLst/>
              <a:cxnLst/>
              <a:rect l="l" t="t" r="r" b="b"/>
              <a:pathLst>
                <a:path w="17968595">
                  <a:moveTo>
                    <a:pt x="0" y="0"/>
                  </a:moveTo>
                  <a:lnTo>
                    <a:pt x="17968039" y="0"/>
                  </a:lnTo>
                </a:path>
              </a:pathLst>
            </a:custGeom>
            <a:ln w="31412">
              <a:solidFill>
                <a:srgbClr val="223C5A"/>
              </a:solidFill>
            </a:ln>
          </p:spPr>
          <p:txBody>
            <a:bodyPr wrap="square" lIns="0" tIns="0" rIns="0" bIns="0" rtlCol="0"/>
            <a:lstStyle/>
            <a:p>
              <a:pPr defTabSz="415869"/>
              <a:endParaRPr sz="81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908886" y="2382685"/>
            <a:ext cx="2650218" cy="742223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algn="just" defTabSz="415869">
              <a:lnSpc>
                <a:spcPts val="2201"/>
              </a:lnSpc>
              <a:spcBef>
                <a:spcPts val="48"/>
              </a:spcBef>
              <a:defRPr/>
            </a:pPr>
            <a:r>
              <a:rPr lang="nl-NL" sz="1865" b="1" spc="-5" dirty="0">
                <a:solidFill>
                  <a:srgbClr val="223C5A"/>
                </a:solidFill>
                <a:latin typeface="Filson Pro"/>
                <a:cs typeface="Filson Pro"/>
              </a:rPr>
              <a:t>Nando Habraken</a:t>
            </a:r>
            <a:endParaRPr lang="nl-NL" sz="1865" dirty="0">
              <a:solidFill>
                <a:prstClr val="black"/>
              </a:solidFill>
              <a:latin typeface="Filson Pro"/>
              <a:cs typeface="Filson Pro"/>
            </a:endParaRPr>
          </a:p>
          <a:p>
            <a:pPr marL="5776" marR="2310" algn="just" defTabSz="415869">
              <a:lnSpc>
                <a:spcPts val="1778"/>
              </a:lnSpc>
              <a:defRPr/>
            </a:pPr>
            <a:r>
              <a:rPr lang="nl-NL" sz="1478" spc="-9" dirty="0">
                <a:solidFill>
                  <a:srgbClr val="223C5A"/>
                </a:solidFill>
                <a:latin typeface="FilsonPro-Book"/>
                <a:cs typeface="FilsonPro-Book"/>
              </a:rPr>
              <a:t>Natuur en Milieu Gelderland; projectleider energie / circulair</a:t>
            </a:r>
            <a:endParaRPr lang="nl-NL" sz="1478" dirty="0">
              <a:solidFill>
                <a:prstClr val="black"/>
              </a:solidFill>
              <a:latin typeface="FilsonPro-Book"/>
              <a:cs typeface="FilsonPro-Book"/>
            </a:endParaRP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15A00A90-4BD5-4D05-9D66-1D9C17189112}"/>
              </a:ext>
            </a:extLst>
          </p:cNvPr>
          <p:cNvSpPr txBox="1">
            <a:spLocks/>
          </p:cNvSpPr>
          <p:nvPr/>
        </p:nvSpPr>
        <p:spPr>
          <a:xfrm>
            <a:off x="432373" y="5058670"/>
            <a:ext cx="1616370" cy="145288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Filson Pro"/>
                <a:ea typeface="+mj-ea"/>
                <a:cs typeface="Filson Pro"/>
              </a:defRPr>
            </a:lvl1pPr>
          </a:lstStyle>
          <a:p>
            <a:pPr marL="5776" marR="2310" defTabSz="415869">
              <a:spcBef>
                <a:spcPts val="41"/>
              </a:spcBef>
            </a:pPr>
            <a:r>
              <a:rPr lang="nl-NL" sz="910" kern="0" spc="-9" dirty="0">
                <a:solidFill>
                  <a:prstClr val="white"/>
                </a:solidFill>
              </a:rPr>
              <a:t>#rescongres @np_res</a:t>
            </a:r>
            <a:endParaRPr lang="nl-NL" sz="910" kern="0" spc="-5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69235C-DE9B-684B-ABA1-52012E295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163" y="683446"/>
            <a:ext cx="7573962" cy="529339"/>
          </a:xfrm>
        </p:spPr>
        <p:txBody>
          <a:bodyPr/>
          <a:lstStyle/>
          <a:p>
            <a:r>
              <a:rPr lang="nl-NL" dirty="0"/>
              <a:t>Natuur en landschap in NL onder druk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2E9453-B007-4E26-8FB2-FC36EBCE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10" y="1212785"/>
            <a:ext cx="6884979" cy="4620184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54E90DD4-4213-44FE-956E-9A0E664ADDCE}"/>
              </a:ext>
            </a:extLst>
          </p:cNvPr>
          <p:cNvSpPr/>
          <p:nvPr/>
        </p:nvSpPr>
        <p:spPr>
          <a:xfrm>
            <a:off x="1489839" y="2509023"/>
            <a:ext cx="1431782" cy="3456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1C8EB17-5771-47BB-86AF-8BB6696772FF}"/>
              </a:ext>
            </a:extLst>
          </p:cNvPr>
          <p:cNvSpPr/>
          <p:nvPr/>
        </p:nvSpPr>
        <p:spPr>
          <a:xfrm>
            <a:off x="1764903" y="3346315"/>
            <a:ext cx="1431782" cy="3456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26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BF55B2-90F6-44A1-BE90-17AA492C6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019" y="903289"/>
            <a:ext cx="7573962" cy="529339"/>
          </a:xfrm>
        </p:spPr>
        <p:txBody>
          <a:bodyPr/>
          <a:lstStyle/>
          <a:p>
            <a:r>
              <a:rPr lang="nl-NL" dirty="0"/>
              <a:t>Ecologische risico’s wind en zon</a:t>
            </a:r>
          </a:p>
        </p:txBody>
      </p:sp>
      <p:pic>
        <p:nvPicPr>
          <p:cNvPr id="8" name="Picture 4" descr="A fenced in area&#10;&#10;Description automatically generated">
            <a:extLst>
              <a:ext uri="{FF2B5EF4-FFF2-40B4-BE49-F238E27FC236}">
                <a16:creationId xmlns:a16="http://schemas.microsoft.com/office/drawing/2014/main" id="{0B4CAC32-5C9B-477A-BAC7-A84505951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79"/>
          <a:stretch/>
        </p:blipFill>
        <p:spPr>
          <a:xfrm>
            <a:off x="4908135" y="4011459"/>
            <a:ext cx="3700765" cy="1832304"/>
          </a:xfrm>
          <a:prstGeom prst="rect">
            <a:avLst/>
          </a:prstGeom>
        </p:spPr>
      </p:pic>
      <p:pic>
        <p:nvPicPr>
          <p:cNvPr id="9" name="Picture 4" descr="Kwaliteitsimpuls Zonneparken">
            <a:extLst>
              <a:ext uri="{FF2B5EF4-FFF2-40B4-BE49-F238E27FC236}">
                <a16:creationId xmlns:a16="http://schemas.microsoft.com/office/drawing/2014/main" id="{F5696C71-8759-4984-B04F-DFB0495F8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/>
          <a:stretch/>
        </p:blipFill>
        <p:spPr bwMode="auto">
          <a:xfrm>
            <a:off x="4908134" y="1900334"/>
            <a:ext cx="3700765" cy="20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2781C07-0A18-4FBD-AAA5-E7BE0CD3E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8000" r="29500" b="8445"/>
          <a:stretch/>
        </p:blipFill>
        <p:spPr>
          <a:xfrm>
            <a:off x="451834" y="1900334"/>
            <a:ext cx="4456300" cy="37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5" y="2054908"/>
            <a:ext cx="7559675" cy="313234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44FD11-F777-465C-BB1A-4829C3C1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17" y="581959"/>
            <a:ext cx="7437765" cy="607823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D33A92A-F5E7-4BBD-A37D-3AB8707A5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00" y="610600"/>
            <a:ext cx="175580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2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29723" t="30889" r="30833" b="22223"/>
          <a:stretch/>
        </p:blipFill>
        <p:spPr>
          <a:xfrm>
            <a:off x="266699" y="463531"/>
            <a:ext cx="8877301" cy="639446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66698" y="495300"/>
            <a:ext cx="8877301" cy="63627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037" y="1212785"/>
            <a:ext cx="8437961" cy="529339"/>
          </a:xfrm>
        </p:spPr>
        <p:txBody>
          <a:bodyPr/>
          <a:lstStyle/>
          <a:p>
            <a:r>
              <a:rPr lang="nl-NL" sz="3600"/>
              <a:t>Zoeken naar balans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937" y="2227093"/>
            <a:ext cx="6086313" cy="44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2. Wat is een </a:t>
            </a:r>
            <a:r>
              <a:rPr lang="nl-NL" dirty="0" err="1"/>
              <a:t>natuurinclusieve</a:t>
            </a:r>
            <a:r>
              <a:rPr lang="nl-NL" dirty="0"/>
              <a:t> energietransitie?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5" y="1742124"/>
            <a:ext cx="5812422" cy="3445126"/>
          </a:xfrm>
        </p:spPr>
        <p:txBody>
          <a:bodyPr/>
          <a:lstStyle/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878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581" y="683446"/>
            <a:ext cx="7712664" cy="529339"/>
          </a:xfrm>
        </p:spPr>
        <p:txBody>
          <a:bodyPr/>
          <a:lstStyle/>
          <a:p>
            <a:r>
              <a:rPr lang="nl-NL" sz="2000" dirty="0" err="1"/>
              <a:t>Minidocu</a:t>
            </a:r>
            <a:r>
              <a:rPr lang="nl-NL" sz="2000" dirty="0"/>
              <a:t>: Op weg naar een </a:t>
            </a:r>
            <a:r>
              <a:rPr lang="nl-NL" sz="2000" dirty="0" err="1"/>
              <a:t>Natuurinclusieve</a:t>
            </a:r>
            <a:r>
              <a:rPr lang="nl-NL" sz="2000" dirty="0"/>
              <a:t> Energietransitie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075" y="1031795"/>
            <a:ext cx="7559675" cy="361979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De volledige versie vindt u op: </a:t>
            </a:r>
            <a:r>
              <a:rPr lang="nl-NL" i="1" dirty="0">
                <a:hlinkClick r:id="rId3"/>
              </a:rPr>
              <a:t>https://www.natuurenmilieufederaties.nl/energietransitie/</a:t>
            </a:r>
            <a:r>
              <a:rPr lang="nl-NL" i="1" dirty="0"/>
              <a:t>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Onlinemedia 4" title="Op weg naar een natuurinclusieve energietransitie (Trailer)">
            <a:hlinkClick r:id="" action="ppaction://media"/>
            <a:extLst>
              <a:ext uri="{FF2B5EF4-FFF2-40B4-BE49-F238E27FC236}">
                <a16:creationId xmlns:a16="http://schemas.microsoft.com/office/drawing/2014/main" id="{E0D42192-2EAC-4CEA-BADC-F9A22E2FB0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5657" y="1510066"/>
            <a:ext cx="7153359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4E511-ABE8-458A-93E0-A8408CE0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B57AF1-8250-4154-92F5-DAC8DCF8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" y="1105901"/>
            <a:ext cx="5103095" cy="499271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/>
              <a:t>Vogels en vleermuizen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/>
              <a:t>Voornaamste effecten: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600" dirty="0">
                <a:solidFill>
                  <a:schemeClr val="tx1"/>
                </a:solidFill>
              </a:rPr>
              <a:t>Verstoring (ook grondsoorten)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600" dirty="0">
                <a:solidFill>
                  <a:schemeClr val="tx1"/>
                </a:solidFill>
              </a:rPr>
              <a:t>Aanvaringen (kwetsbare soorten)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600" dirty="0">
                <a:solidFill>
                  <a:schemeClr val="tx1"/>
                </a:solidFill>
              </a:rPr>
              <a:t>Barrièrewerking (migratieroutes)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16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l-NL" sz="1600" b="1" dirty="0">
                <a:solidFill>
                  <a:schemeClr val="tx1"/>
                </a:solidFill>
              </a:rPr>
              <a:t>Grondsoorten: </a:t>
            </a:r>
            <a:r>
              <a:rPr lang="nl-NL" sz="1600" dirty="0">
                <a:solidFill>
                  <a:schemeClr val="tx1"/>
                </a:solidFill>
              </a:rPr>
              <a:t>hert/haas (-), fazant (+), vos (0), 	wolven (-), knaagdieren (-, stress), etc.</a:t>
            </a:r>
            <a:endParaRPr lang="nl-NL" sz="16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/>
              <a:t>Mortaliteit: </a:t>
            </a:r>
            <a:r>
              <a:rPr lang="nl-NL" sz="1600" b="0" dirty="0"/>
              <a:t>1% oversterfte </a:t>
            </a:r>
            <a:r>
              <a:rPr lang="nl-NL" sz="1600" b="0" dirty="0">
                <a:sym typeface="Wingdings" panose="05000000000000000000" pitchFamily="2" charset="2"/>
              </a:rPr>
              <a:t> - 24% biogeografische populatie in 10 jaar.</a:t>
            </a:r>
            <a:endParaRPr lang="nl-NL" sz="16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/>
              <a:t>Effecten</a:t>
            </a:r>
            <a:r>
              <a:rPr lang="nl-NL" sz="1600" dirty="0"/>
              <a:t> </a:t>
            </a:r>
            <a:r>
              <a:rPr lang="nl-NL" sz="1600" b="0" dirty="0"/>
              <a:t>soms te voorkomen, soms werkt mitigatie/compensatie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l-NL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sz="1600" b="1" dirty="0"/>
              <a:t>Kennishiaten</a:t>
            </a:r>
            <a:r>
              <a:rPr lang="nl-NL" sz="1600" dirty="0"/>
              <a:t> (volgens WUR):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500" b="0" dirty="0">
                <a:solidFill>
                  <a:schemeClr val="tx1"/>
                </a:solidFill>
              </a:rPr>
              <a:t>Meta-studies naar </a:t>
            </a:r>
            <a:r>
              <a:rPr lang="nl-NL" sz="1500" b="0" i="1" dirty="0">
                <a:solidFill>
                  <a:schemeClr val="tx1"/>
                </a:solidFill>
              </a:rPr>
              <a:t>alle </a:t>
            </a:r>
            <a:r>
              <a:rPr lang="nl-NL" sz="1500" b="0" dirty="0">
                <a:solidFill>
                  <a:schemeClr val="tx1"/>
                </a:solidFill>
              </a:rPr>
              <a:t>effecten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500" b="0" dirty="0">
                <a:solidFill>
                  <a:schemeClr val="tx1"/>
                </a:solidFill>
              </a:rPr>
              <a:t>Cumulatieve effecten (monitoring)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nl-NL" sz="1500" b="0" dirty="0">
                <a:solidFill>
                  <a:schemeClr val="tx1"/>
                </a:solidFill>
              </a:rPr>
              <a:t>Lange termijn</a:t>
            </a:r>
            <a:endParaRPr lang="nl-NL" sz="15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F405D-B062-41C5-839E-BF7847581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10987" r="34028" b="6666"/>
          <a:stretch/>
        </p:blipFill>
        <p:spPr bwMode="auto">
          <a:xfrm>
            <a:off x="5914918" y="1233934"/>
            <a:ext cx="3126406" cy="43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5F6115C-02CE-4985-B029-22CD1B4CDE38}"/>
              </a:ext>
            </a:extLst>
          </p:cNvPr>
          <p:cNvSpPr txBox="1">
            <a:spLocks/>
          </p:cNvSpPr>
          <p:nvPr/>
        </p:nvSpPr>
        <p:spPr>
          <a:xfrm>
            <a:off x="327819" y="638619"/>
            <a:ext cx="7573962" cy="529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Ecologische effecten windenergie</a:t>
            </a:r>
          </a:p>
        </p:txBody>
      </p:sp>
    </p:spTree>
    <p:extLst>
      <p:ext uri="{BB962C8B-B14F-4D97-AF65-F5344CB8AC3E}">
        <p14:creationId xmlns:p14="http://schemas.microsoft.com/office/powerpoint/2010/main" val="54487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000" y="1260001"/>
            <a:ext cx="4860104" cy="4185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Mogelijke negatieve effecten: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Verlies van leefgebied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Verandering van </a:t>
            </a:r>
            <a:r>
              <a:rPr lang="nl-NL" b="0" dirty="0" err="1">
                <a:sym typeface="Wingdings" panose="05000000000000000000" pitchFamily="2" charset="2"/>
              </a:rPr>
              <a:t>habitats</a:t>
            </a:r>
            <a:endParaRPr lang="nl-NL" b="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Weidevogels &amp; akkervogels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Bodem</a:t>
            </a:r>
          </a:p>
          <a:p>
            <a:endParaRPr lang="nl-NL" b="0" dirty="0">
              <a:sym typeface="Wingdings" panose="05000000000000000000" pitchFamily="2" charset="2"/>
            </a:endParaRPr>
          </a:p>
          <a:p>
            <a:endParaRPr lang="nl-NL" b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/>
              <a:t>Kans op (meer) positieve effecten hangt af van:</a:t>
            </a:r>
          </a:p>
          <a:p>
            <a:pPr marL="457200" indent="-457200">
              <a:buFont typeface="+mj-lt"/>
              <a:buAutoNum type="arabicPeriod"/>
            </a:pPr>
            <a:r>
              <a:rPr lang="nl-NL" b="0" dirty="0"/>
              <a:t>Referentiesituatie (lage natuurwaarde)</a:t>
            </a:r>
          </a:p>
          <a:p>
            <a:pPr marL="457200" indent="-457200">
              <a:buFont typeface="+mj-lt"/>
              <a:buAutoNum type="arabicPeriod"/>
            </a:pPr>
            <a:r>
              <a:rPr lang="nl-NL" b="0" dirty="0"/>
              <a:t>Inrichting </a:t>
            </a:r>
            <a:r>
              <a:rPr lang="nl-NL" b="0" dirty="0">
                <a:sym typeface="Wingdings" panose="05000000000000000000" pitchFamily="2" charset="2"/>
              </a:rPr>
              <a:t> ecologisch</a:t>
            </a:r>
          </a:p>
          <a:p>
            <a:pPr marL="457200" indent="-457200">
              <a:buFont typeface="+mj-lt"/>
              <a:buAutoNum type="arabicPeriod"/>
            </a:pPr>
            <a:r>
              <a:rPr lang="nl-NL" b="0" dirty="0">
                <a:sym typeface="Wingdings" panose="05000000000000000000" pitchFamily="2" charset="2"/>
              </a:rPr>
              <a:t>Wijze van beheer  extensief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0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FFC8FD-771D-4EDD-90EE-D34FFC716D88}"/>
              </a:ext>
            </a:extLst>
          </p:cNvPr>
          <p:cNvSpPr txBox="1">
            <a:spLocks/>
          </p:cNvSpPr>
          <p:nvPr/>
        </p:nvSpPr>
        <p:spPr>
          <a:xfrm>
            <a:off x="5724128" y="1628800"/>
            <a:ext cx="2915394" cy="28991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7200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36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60000" algn="l"/>
              </a:tabLst>
              <a:defRPr sz="1800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2pPr>
            <a:lvl3pPr marL="720000" indent="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3pPr>
            <a:lvl4pPr marL="900000" indent="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-"/>
              <a:defRPr sz="1800" kern="120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  <a:defRPr sz="1800" kern="120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Biodiversiteit in NL: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NL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Vergroten areaal natuurgebieden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Verkleinen druk op diverse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habitats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Aanpakken voedselrijkheid!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5A46367B-18D9-47E5-B2E3-FAC29367C7AE}"/>
              </a:ext>
            </a:extLst>
          </p:cNvPr>
          <p:cNvSpPr txBox="1">
            <a:spLocks/>
          </p:cNvSpPr>
          <p:nvPr/>
        </p:nvSpPr>
        <p:spPr>
          <a:xfrm>
            <a:off x="327819" y="638619"/>
            <a:ext cx="7573962" cy="529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Ecologische effecten zonneparken</a:t>
            </a:r>
          </a:p>
        </p:txBody>
      </p:sp>
    </p:spTree>
    <p:extLst>
      <p:ext uri="{BB962C8B-B14F-4D97-AF65-F5344CB8AC3E}">
        <p14:creationId xmlns:p14="http://schemas.microsoft.com/office/powerpoint/2010/main" val="262633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21DDB-B41F-49F4-8CF0-41091AF6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1026" name="Picture 2" descr="700 hectare aan nieuwe natuur">
            <a:extLst>
              <a:ext uri="{FF2B5EF4-FFF2-40B4-BE49-F238E27FC236}">
                <a16:creationId xmlns:a16="http://schemas.microsoft.com/office/drawing/2014/main" id="{1C4F4E7A-8AD1-4E96-848D-3264195B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0" y="1105901"/>
            <a:ext cx="3511719" cy="20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d aanpassen voor weidevogels kan goed in herfst - Nieuwe Oogst">
            <a:extLst>
              <a:ext uri="{FF2B5EF4-FFF2-40B4-BE49-F238E27FC236}">
                <a16:creationId xmlns:a16="http://schemas.microsoft.com/office/drawing/2014/main" id="{70D9A453-28DB-4E67-A5FD-70D4FCDF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>
            <a:off x="4427984" y="1105901"/>
            <a:ext cx="3511719" cy="20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ign on the grass&#10;&#10;Description automatically generated">
            <a:extLst>
              <a:ext uri="{FF2B5EF4-FFF2-40B4-BE49-F238E27FC236}">
                <a16:creationId xmlns:a16="http://schemas.microsoft.com/office/drawing/2014/main" id="{15B66AD5-AA83-44D5-9C97-0946711CED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80" y="3416227"/>
            <a:ext cx="3511720" cy="1975342"/>
          </a:xfrm>
          <a:prstGeom prst="rect">
            <a:avLst/>
          </a:prstGeom>
        </p:spPr>
      </p:pic>
      <p:pic>
        <p:nvPicPr>
          <p:cNvPr id="7" name="Picture 5" descr="A close up of a fence&#10;&#10;Description automatically generated">
            <a:extLst>
              <a:ext uri="{FF2B5EF4-FFF2-40B4-BE49-F238E27FC236}">
                <a16:creationId xmlns:a16="http://schemas.microsoft.com/office/drawing/2014/main" id="{00C58C06-1530-4C49-A7A0-2E5277074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88"/>
          <a:stretch/>
        </p:blipFill>
        <p:spPr>
          <a:xfrm>
            <a:off x="4427987" y="3416225"/>
            <a:ext cx="1728189" cy="1975341"/>
          </a:xfrm>
          <a:prstGeom prst="rect">
            <a:avLst/>
          </a:prstGeom>
        </p:spPr>
      </p:pic>
      <p:pic>
        <p:nvPicPr>
          <p:cNvPr id="9" name="Picture 4" descr="A close up of a flower field&#10;&#10;Description automatically generated">
            <a:extLst>
              <a:ext uri="{FF2B5EF4-FFF2-40B4-BE49-F238E27FC236}">
                <a16:creationId xmlns:a16="http://schemas.microsoft.com/office/drawing/2014/main" id="{16951DC0-436C-46D7-B982-01BA629798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891"/>
          <a:stretch/>
        </p:blipFill>
        <p:spPr>
          <a:xfrm>
            <a:off x="6210557" y="3409635"/>
            <a:ext cx="1728189" cy="1979484"/>
          </a:xfrm>
          <a:prstGeom prst="rect">
            <a:avLst/>
          </a:prstGeom>
        </p:spPr>
      </p:pic>
      <p:pic>
        <p:nvPicPr>
          <p:cNvPr id="17" name="Graphic 16" descr="Duim omhoog">
            <a:extLst>
              <a:ext uri="{FF2B5EF4-FFF2-40B4-BE49-F238E27FC236}">
                <a16:creationId xmlns:a16="http://schemas.microsoft.com/office/drawing/2014/main" id="{5987B0AB-650B-4D1A-92C9-7FC318F88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1040" y="4725082"/>
            <a:ext cx="664037" cy="664037"/>
          </a:xfrm>
          <a:prstGeom prst="rect">
            <a:avLst/>
          </a:prstGeom>
        </p:spPr>
      </p:pic>
      <p:pic>
        <p:nvPicPr>
          <p:cNvPr id="19" name="Graphic 18" descr="Duim omlaag">
            <a:extLst>
              <a:ext uri="{FF2B5EF4-FFF2-40B4-BE49-F238E27FC236}">
                <a16:creationId xmlns:a16="http://schemas.microsoft.com/office/drawing/2014/main" id="{F49F4270-64AD-4510-9A38-F54014A97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4709" y="2528409"/>
            <a:ext cx="664037" cy="664037"/>
          </a:xfrm>
          <a:prstGeom prst="rect">
            <a:avLst/>
          </a:prstGeom>
        </p:spPr>
      </p:pic>
      <p:pic>
        <p:nvPicPr>
          <p:cNvPr id="20" name="Graphic 19" descr="Duim omlaag">
            <a:extLst>
              <a:ext uri="{FF2B5EF4-FFF2-40B4-BE49-F238E27FC236}">
                <a16:creationId xmlns:a16="http://schemas.microsoft.com/office/drawing/2014/main" id="{6802C58D-4E7A-4786-8716-D80D67654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11040" y="2534758"/>
            <a:ext cx="664037" cy="664037"/>
          </a:xfrm>
          <a:prstGeom prst="rect">
            <a:avLst/>
          </a:prstGeom>
        </p:spPr>
      </p:pic>
      <p:pic>
        <p:nvPicPr>
          <p:cNvPr id="21" name="Graphic 20" descr="Duim omhoog">
            <a:extLst>
              <a:ext uri="{FF2B5EF4-FFF2-40B4-BE49-F238E27FC236}">
                <a16:creationId xmlns:a16="http://schemas.microsoft.com/office/drawing/2014/main" id="{B56670D6-990A-449C-B128-F08F2C9B5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4708" y="4725081"/>
            <a:ext cx="664037" cy="664037"/>
          </a:xfrm>
          <a:prstGeom prst="rect">
            <a:avLst/>
          </a:prstGeom>
        </p:spPr>
      </p:pic>
      <p:pic>
        <p:nvPicPr>
          <p:cNvPr id="25" name="Graphic 24" descr="Pijl-rechts">
            <a:extLst>
              <a:ext uri="{FF2B5EF4-FFF2-40B4-BE49-F238E27FC236}">
                <a16:creationId xmlns:a16="http://schemas.microsoft.com/office/drawing/2014/main" id="{C00719A6-076D-43F8-B5EC-AD4154ADFF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73824" y="3812435"/>
            <a:ext cx="914400" cy="117388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1F86F901-6C45-4B1A-99F6-7D848CE11166}"/>
              </a:ext>
            </a:extLst>
          </p:cNvPr>
          <p:cNvSpPr txBox="1"/>
          <p:nvPr/>
        </p:nvSpPr>
        <p:spPr>
          <a:xfrm>
            <a:off x="1411419" y="5567433"/>
            <a:ext cx="552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Zie ook: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269CC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14"/>
              </a:rPr>
              <a:t>De Constructieve Zonneladder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269CC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E105037E-2068-4860-A7E6-5C3FE1AE9277}"/>
              </a:ext>
            </a:extLst>
          </p:cNvPr>
          <p:cNvSpPr txBox="1">
            <a:spLocks/>
          </p:cNvSpPr>
          <p:nvPr/>
        </p:nvSpPr>
        <p:spPr>
          <a:xfrm>
            <a:off x="327819" y="638619"/>
            <a:ext cx="7573962" cy="529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Locatiekeuze zonneparken</a:t>
            </a:r>
          </a:p>
        </p:txBody>
      </p:sp>
    </p:spTree>
    <p:extLst>
      <p:ext uri="{BB962C8B-B14F-4D97-AF65-F5344CB8AC3E}">
        <p14:creationId xmlns:p14="http://schemas.microsoft.com/office/powerpoint/2010/main" val="53216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0E61F-A0BA-4434-BA7A-8B91CC25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2" name="Picture 4" descr="Kwaliteitsimpuls Zonneparken">
            <a:extLst>
              <a:ext uri="{FF2B5EF4-FFF2-40B4-BE49-F238E27FC236}">
                <a16:creationId xmlns:a16="http://schemas.microsoft.com/office/drawing/2014/main" id="{AD692C4A-CEE2-4D00-8EFF-94CBBBCB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570"/>
            <a:ext cx="4197152" cy="22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E10FBEA-3B1A-414A-8319-10597F272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6005"/>
          <a:stretch/>
        </p:blipFill>
        <p:spPr>
          <a:xfrm>
            <a:off x="1" y="3650935"/>
            <a:ext cx="4197152" cy="2817867"/>
          </a:xfrm>
          <a:prstGeom prst="rect">
            <a:avLst/>
          </a:prstGeom>
        </p:spPr>
      </p:pic>
      <p:pic>
        <p:nvPicPr>
          <p:cNvPr id="8" name="Picture 4" descr="A fenced in area&#10;&#10;Description automatically generated">
            <a:extLst>
              <a:ext uri="{FF2B5EF4-FFF2-40B4-BE49-F238E27FC236}">
                <a16:creationId xmlns:a16="http://schemas.microsoft.com/office/drawing/2014/main" id="{8C0EDE89-7B49-425E-997B-71951F141A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23"/>
          <a:stretch/>
        </p:blipFill>
        <p:spPr>
          <a:xfrm>
            <a:off x="4395021" y="1393570"/>
            <a:ext cx="4197152" cy="220689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8433AB5-BCE2-436B-AD84-D11A9935DB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46" t="6746" r="3069" b="9983"/>
          <a:stretch/>
        </p:blipFill>
        <p:spPr>
          <a:xfrm>
            <a:off x="4395021" y="3650935"/>
            <a:ext cx="4197151" cy="196362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89AECBD-4086-4AA2-B2F0-95E71906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288" y="4716910"/>
            <a:ext cx="2526364" cy="1896245"/>
          </a:xfrm>
          <a:prstGeom prst="rect">
            <a:avLst/>
          </a:prstGeom>
        </p:spPr>
      </p:pic>
      <p:pic>
        <p:nvPicPr>
          <p:cNvPr id="9" name="Graphic 8" descr="Duim omlaag">
            <a:extLst>
              <a:ext uri="{FF2B5EF4-FFF2-40B4-BE49-F238E27FC236}">
                <a16:creationId xmlns:a16="http://schemas.microsoft.com/office/drawing/2014/main" id="{BE030DD1-38BF-48E3-979C-20B97D67A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6198" y="3355810"/>
            <a:ext cx="664037" cy="664037"/>
          </a:xfrm>
          <a:prstGeom prst="rect">
            <a:avLst/>
          </a:prstGeom>
        </p:spPr>
      </p:pic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FC749EB-4200-4FCD-A9EC-ACB3BA555D5D}"/>
              </a:ext>
            </a:extLst>
          </p:cNvPr>
          <p:cNvSpPr txBox="1">
            <a:spLocks/>
          </p:cNvSpPr>
          <p:nvPr/>
        </p:nvSpPr>
        <p:spPr>
          <a:xfrm>
            <a:off x="327819" y="720011"/>
            <a:ext cx="7573962" cy="529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Zonneparken: intensieve inrichting &amp; beheer</a:t>
            </a:r>
          </a:p>
        </p:txBody>
      </p:sp>
    </p:spTree>
    <p:extLst>
      <p:ext uri="{BB962C8B-B14F-4D97-AF65-F5344CB8AC3E}">
        <p14:creationId xmlns:p14="http://schemas.microsoft.com/office/powerpoint/2010/main" val="65483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bloem, versierd, zitten, kleurrijk&#10;&#10;Automatisch gegenereerde beschrijving">
            <a:extLst>
              <a:ext uri="{FF2B5EF4-FFF2-40B4-BE49-F238E27FC236}">
                <a16:creationId xmlns:a16="http://schemas.microsoft.com/office/drawing/2014/main" id="{6477D5ED-2DFB-4471-92E7-B9AB136608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4958" b="14958"/>
          <a:stretch>
            <a:fillRect/>
          </a:stretch>
        </p:blipFill>
        <p:spPr>
          <a:xfrm>
            <a:off x="248958" y="482400"/>
            <a:ext cx="8895042" cy="544830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2651047" y="3224732"/>
            <a:ext cx="7656887" cy="1368104"/>
          </a:xfrm>
        </p:spPr>
        <p:txBody>
          <a:bodyPr/>
          <a:lstStyle/>
          <a:p>
            <a:r>
              <a:rPr lang="nl-N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Bouwstenen voor een </a:t>
            </a:r>
            <a:r>
              <a:rPr lang="nl-NL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natuurinclusieve</a:t>
            </a:r>
            <a:r>
              <a:rPr lang="nl-N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energietransitie</a:t>
            </a:r>
          </a:p>
          <a:p>
            <a:endParaRPr lang="nl-N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8E011B91-8395-4807-A5E9-84F0CF70A923}"/>
              </a:ext>
            </a:extLst>
          </p:cNvPr>
          <p:cNvSpPr txBox="1">
            <a:spLocks/>
          </p:cNvSpPr>
          <p:nvPr/>
        </p:nvSpPr>
        <p:spPr>
          <a:xfrm>
            <a:off x="872869" y="4506298"/>
            <a:ext cx="5317865" cy="4998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effectLst>
                  <a:outerShdw blurRad="25400" dir="2700000" algn="tl" rotWithShape="0">
                    <a:prstClr val="black">
                      <a:alpha val="5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i="1" dirty="0"/>
              <a:t>	RES-congres 3 november 2021</a:t>
            </a:r>
          </a:p>
          <a:p>
            <a:r>
              <a:rPr lang="nl-NL" sz="2000" i="1" dirty="0"/>
              <a:t>Gerben de Vries &amp; Nando Habraken</a:t>
            </a:r>
          </a:p>
        </p:txBody>
      </p:sp>
    </p:spTree>
    <p:extLst>
      <p:ext uri="{BB962C8B-B14F-4D97-AF65-F5344CB8AC3E}">
        <p14:creationId xmlns:p14="http://schemas.microsoft.com/office/powerpoint/2010/main" val="1130549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96D4C-CD5E-412C-BE30-673C290C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A0C8405-D5D5-408C-B917-A7DCDB3C6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8" b="6156"/>
          <a:stretch/>
        </p:blipFill>
        <p:spPr>
          <a:xfrm>
            <a:off x="662880" y="1343095"/>
            <a:ext cx="3979900" cy="225205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813572-088E-4996-B770-25F80175A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55" b="128"/>
          <a:stretch/>
        </p:blipFill>
        <p:spPr>
          <a:xfrm>
            <a:off x="5235000" y="1343095"/>
            <a:ext cx="3246120" cy="225205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B97302C-3A57-4ABF-B10E-BDC746839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80" y="3717032"/>
            <a:ext cx="3246120" cy="2436263"/>
          </a:xfrm>
          <a:prstGeom prst="rect">
            <a:avLst/>
          </a:prstGeom>
        </p:spPr>
      </p:pic>
      <p:pic>
        <p:nvPicPr>
          <p:cNvPr id="3074" name="Afbeelding 3" descr="Ruimte voor zonnepanelen en windmolens en natuur en landschap beschermen:  hoe gaat dat samen? - Sprekend Gelderland">
            <a:extLst>
              <a:ext uri="{FF2B5EF4-FFF2-40B4-BE49-F238E27FC236}">
                <a16:creationId xmlns:a16="http://schemas.microsoft.com/office/drawing/2014/main" id="{66AD185C-FD4D-4077-93AF-D328E273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04" y="3717032"/>
            <a:ext cx="3744416" cy="2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7" descr="Duim omhoog">
            <a:extLst>
              <a:ext uri="{FF2B5EF4-FFF2-40B4-BE49-F238E27FC236}">
                <a16:creationId xmlns:a16="http://schemas.microsoft.com/office/drawing/2014/main" id="{528BDCDA-B9B5-4C79-AA75-B4A823863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2706" y="3140968"/>
            <a:ext cx="960147" cy="960147"/>
          </a:xfrm>
          <a:prstGeom prst="rect">
            <a:avLst/>
          </a:prstGeom>
        </p:spPr>
      </p:pic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FE45A814-EF34-467B-9BD9-75FFCACD5ABD}"/>
              </a:ext>
            </a:extLst>
          </p:cNvPr>
          <p:cNvSpPr txBox="1">
            <a:spLocks/>
          </p:cNvSpPr>
          <p:nvPr/>
        </p:nvSpPr>
        <p:spPr>
          <a:xfrm>
            <a:off x="662880" y="837131"/>
            <a:ext cx="7573962" cy="529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Zonneparken: intensieve inrichting &amp; beheer</a:t>
            </a:r>
          </a:p>
        </p:txBody>
      </p:sp>
    </p:spTree>
    <p:extLst>
      <p:ext uri="{BB962C8B-B14F-4D97-AF65-F5344CB8AC3E}">
        <p14:creationId xmlns:p14="http://schemas.microsoft.com/office/powerpoint/2010/main" val="305394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285" y="662854"/>
            <a:ext cx="7573962" cy="529339"/>
          </a:xfrm>
        </p:spPr>
        <p:txBody>
          <a:bodyPr/>
          <a:lstStyle/>
          <a:p>
            <a:r>
              <a:rPr lang="nl-NL" dirty="0"/>
              <a:t>Zonneparken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285" y="1182907"/>
            <a:ext cx="6938771" cy="443108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Kortom: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Meer ruimte = meer kans voor biodiversiteit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Liever Zuid-opstelling dan Oost-West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Minimaal 25% onbedekt oppervlak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Minimaal 3m afstand tussen de rijen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Niet alleen landschappelijk inpassen, maar ook </a:t>
            </a:r>
            <a:r>
              <a:rPr kumimoji="0" lang="nl-NL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biodiv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het park: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Bloem- en kruidenrijk gras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Overjarige, inheemse soorten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Ruimte voor waterpartijen,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ecozones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etc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?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Verschraling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Extensief beheer, maaisel afvoeren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- Schapen: drukbegrazing!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Waar mogelijk: andere waarden/functies toevoegen!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None/>
              <a:tabLst>
                <a:tab pos="360000" algn="l"/>
              </a:tabLst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9CC8"/>
              </a:buClr>
              <a:buSzTx/>
              <a:buFont typeface="Arial" pitchFamily="34" charset="0"/>
              <a:buChar char="•"/>
              <a:tabLst>
                <a:tab pos="360000" algn="l"/>
              </a:tabLst>
              <a:defRPr/>
            </a:pP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Maar het blijft maatwerk…</a:t>
            </a:r>
          </a:p>
          <a:p>
            <a:pPr marL="0" indent="0">
              <a:buNone/>
            </a:pPr>
            <a:endParaRPr lang="nl-NL" sz="16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6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904794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5" y="2054908"/>
            <a:ext cx="7559675" cy="313234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712F1E8-1C83-4B35-9014-BC01E2EE1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9" y="3528509"/>
            <a:ext cx="4196747" cy="279445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BAAD61C-7545-412C-B440-7C2FA34D85E2}"/>
              </a:ext>
            </a:extLst>
          </p:cNvPr>
          <p:cNvSpPr txBox="1"/>
          <p:nvPr/>
        </p:nvSpPr>
        <p:spPr>
          <a:xfrm>
            <a:off x="720725" y="2391421"/>
            <a:ext cx="299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Natuurvriendelijke zonneparken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F0B11F-F27E-4F23-8A6B-46F5182AB4F1}"/>
              </a:ext>
            </a:extLst>
          </p:cNvPr>
          <p:cNvSpPr txBox="1"/>
          <p:nvPr/>
        </p:nvSpPr>
        <p:spPr>
          <a:xfrm>
            <a:off x="6261577" y="4556405"/>
            <a:ext cx="299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Windbossen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9189E88-7D23-43A9-9FFF-646275A5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213" y="714952"/>
            <a:ext cx="3697122" cy="32531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ACE436E-444D-40CE-B5AD-18D668F46026}"/>
              </a:ext>
            </a:extLst>
          </p:cNvPr>
          <p:cNvSpPr txBox="1"/>
          <p:nvPr/>
        </p:nvSpPr>
        <p:spPr>
          <a:xfrm>
            <a:off x="720725" y="641335"/>
            <a:ext cx="25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b="1" dirty="0"/>
              <a:t>Plus op de natuur?</a:t>
            </a:r>
          </a:p>
        </p:txBody>
      </p:sp>
    </p:spTree>
    <p:extLst>
      <p:ext uri="{BB962C8B-B14F-4D97-AF65-F5344CB8AC3E}">
        <p14:creationId xmlns:p14="http://schemas.microsoft.com/office/powerpoint/2010/main" val="1042763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3. Hoe komen we daar?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5" y="1742124"/>
            <a:ext cx="5812422" cy="3445126"/>
          </a:xfrm>
        </p:spPr>
        <p:txBody>
          <a:bodyPr/>
          <a:lstStyle/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5963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AE22871-72DA-4F52-A347-99F5FCC0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6" t="12390" r="34301" b="4648"/>
          <a:stretch/>
        </p:blipFill>
        <p:spPr>
          <a:xfrm>
            <a:off x="5182646" y="1487479"/>
            <a:ext cx="3008672" cy="42672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06038" y="1007153"/>
            <a:ext cx="7573962" cy="529339"/>
          </a:xfrm>
        </p:spPr>
        <p:txBody>
          <a:bodyPr/>
          <a:lstStyle/>
          <a:p>
            <a:r>
              <a:rPr lang="nl-NL" sz="2400" dirty="0"/>
              <a:t>Publicatie ‘</a:t>
            </a:r>
            <a:r>
              <a:rPr lang="nl-NL" sz="2400" dirty="0">
                <a:hlinkClick r:id="rId3"/>
              </a:rPr>
              <a:t>Natuur en landschap in de RES</a:t>
            </a:r>
            <a:r>
              <a:rPr lang="nl-NL" sz="2400" dirty="0"/>
              <a:t>’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5" y="2054908"/>
            <a:ext cx="3851275" cy="3132342"/>
          </a:xfrm>
        </p:spPr>
        <p:txBody>
          <a:bodyPr/>
          <a:lstStyle/>
          <a:p>
            <a:r>
              <a:rPr lang="nl-NL" sz="1600" dirty="0"/>
              <a:t>Doel: Een transparante borging van natuur en landschap in RES 1.0     (en daarna).</a:t>
            </a:r>
          </a:p>
          <a:p>
            <a:endParaRPr lang="nl-NL" sz="1600" dirty="0"/>
          </a:p>
          <a:p>
            <a:endParaRPr lang="nl-NL" sz="1600" dirty="0"/>
          </a:p>
          <a:p>
            <a:r>
              <a:rPr lang="nl-NL" sz="1600" dirty="0"/>
              <a:t>Deze publicatie biedt daar handvatten voor!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Begrippenkader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Inhoudelijke aanbevelingen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Processtappen</a:t>
            </a:r>
          </a:p>
          <a:p>
            <a:endParaRPr lang="nl-NL" sz="1600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771230" y="1536492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870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06038" y="596990"/>
            <a:ext cx="7573962" cy="529339"/>
          </a:xfrm>
        </p:spPr>
        <p:txBody>
          <a:bodyPr/>
          <a:lstStyle/>
          <a:p>
            <a:r>
              <a:rPr lang="nl-NL" dirty="0"/>
              <a:t>Inhoudelijke aanbevelingen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126329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69135BFB-F6A0-4107-A0A1-9D20F1BC6829">
            <a:extLst>
              <a:ext uri="{FF2B5EF4-FFF2-40B4-BE49-F238E27FC236}">
                <a16:creationId xmlns:a16="http://schemas.microsoft.com/office/drawing/2014/main" id="{D756BB6C-7A5E-44AD-93BF-1F51D305F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3754" r="4880" b="3772"/>
          <a:stretch/>
        </p:blipFill>
        <p:spPr bwMode="auto">
          <a:xfrm>
            <a:off x="2248931" y="1206716"/>
            <a:ext cx="4646137" cy="466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33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20725" y="522303"/>
            <a:ext cx="7573962" cy="529339"/>
          </a:xfrm>
        </p:spPr>
        <p:txBody>
          <a:bodyPr/>
          <a:lstStyle/>
          <a:p>
            <a:r>
              <a:rPr lang="nl-NL" dirty="0"/>
              <a:t>Processtappen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5" y="2054908"/>
            <a:ext cx="7559675" cy="313234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A131F4-9633-43F1-8FCB-70035EA2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1099751"/>
            <a:ext cx="7781624" cy="47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20725" y="522303"/>
            <a:ext cx="7573962" cy="529339"/>
          </a:xfrm>
        </p:spPr>
        <p:txBody>
          <a:bodyPr/>
          <a:lstStyle/>
          <a:p>
            <a:r>
              <a:rPr lang="nl-NL" dirty="0" err="1"/>
              <a:t>Toolbox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5" y="2054908"/>
            <a:ext cx="7559675" cy="313234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 descr="Afbeelding met tekst, boom&#10;&#10;Automatisch gegenereerde beschrijving">
            <a:extLst>
              <a:ext uri="{FF2B5EF4-FFF2-40B4-BE49-F238E27FC236}">
                <a16:creationId xmlns:a16="http://schemas.microsoft.com/office/drawing/2014/main" id="{7744B6A6-CA67-43F9-995B-7777EE022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68719" y="167211"/>
            <a:ext cx="4692375" cy="66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3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20725" y="522303"/>
            <a:ext cx="7573962" cy="529339"/>
          </a:xfrm>
        </p:spPr>
        <p:txBody>
          <a:bodyPr/>
          <a:lstStyle/>
          <a:p>
            <a:r>
              <a:rPr lang="nl-NL" dirty="0" err="1"/>
              <a:t>Toolbox</a:t>
            </a: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CABC75-166D-416D-BC05-4591AAC43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8" t="17528" r="60817" b="5192"/>
          <a:stretch/>
        </p:blipFill>
        <p:spPr>
          <a:xfrm>
            <a:off x="1351593" y="1191842"/>
            <a:ext cx="6840685" cy="46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20725" y="522303"/>
            <a:ext cx="7573962" cy="529339"/>
          </a:xfrm>
        </p:spPr>
        <p:txBody>
          <a:bodyPr/>
          <a:lstStyle/>
          <a:p>
            <a:r>
              <a:rPr lang="nl-NL" sz="2400" dirty="0"/>
              <a:t>Een aantal goede voorbeelden van…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05146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7AF6EE37-3A5C-460C-BA7B-908BC8ADFC42}"/>
              </a:ext>
            </a:extLst>
          </p:cNvPr>
          <p:cNvSpPr txBox="1"/>
          <p:nvPr/>
        </p:nvSpPr>
        <p:spPr>
          <a:xfrm>
            <a:off x="589548" y="1602782"/>
            <a:ext cx="54623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Inventarisaties &amp; lokale experts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Beleidskaders / </a:t>
            </a:r>
            <a:r>
              <a:rPr lang="nl-NL" sz="2000" dirty="0">
                <a:solidFill>
                  <a:prstClr val="black"/>
                </a:solidFill>
                <a:latin typeface="Arial" charset="0"/>
                <a:cs typeface="Arial" charset="0"/>
              </a:rPr>
              <a:t>Beoordelingssystematiek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Gebiedsprocessen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nl-NL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Ruimtelijke samenhang/cumulatie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750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488" y="683446"/>
            <a:ext cx="7573962" cy="529339"/>
          </a:xfrm>
        </p:spPr>
        <p:txBody>
          <a:bodyPr/>
          <a:lstStyle/>
          <a:p>
            <a:r>
              <a:rPr lang="nl-NL" dirty="0"/>
              <a:t>De Natuur en Milieufederaties (NMF)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1708" t="54041" r="59700" b="13803"/>
          <a:stretch/>
        </p:blipFill>
        <p:spPr>
          <a:xfrm>
            <a:off x="1066800" y="1307656"/>
            <a:ext cx="4400550" cy="475666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547" y="3949006"/>
            <a:ext cx="429805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2000" dirty="0"/>
              <a:t>Inventarisatie Natuurwaarden &amp; Betrekken lokale experts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1BB4D0DB-F6CF-4CE1-8C78-49BE2B696387}"/>
              </a:ext>
            </a:extLst>
          </p:cNvPr>
          <p:cNvSpPr txBox="1"/>
          <p:nvPr/>
        </p:nvSpPr>
        <p:spPr>
          <a:xfrm>
            <a:off x="681708" y="1947255"/>
            <a:ext cx="34448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Vanuit de RES onderzoek naar zoekgebieden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Gehele buitengebied als zoekgebied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Contact met lokale groepen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Benut lokaal beschikbare 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Advies gebaseerd op natuur- en landschapswaarden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Rekening houden met migratieroutes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400" dirty="0">
                <a:solidFill>
                  <a:prstClr val="black"/>
                </a:solidFill>
                <a:latin typeface="Arial" charset="0"/>
                <a:cs typeface="Arial" charset="0"/>
              </a:rPr>
              <a:t>Vroegtijdig dialoog met potentiële tegenstanders</a:t>
            </a:r>
            <a:br>
              <a:rPr lang="nl-NL" sz="1200" dirty="0"/>
            </a:br>
            <a:endParaRPr lang="nl-NL" sz="1200" dirty="0"/>
          </a:p>
          <a:p>
            <a:endParaRPr lang="nl-NL" sz="1200" dirty="0"/>
          </a:p>
          <a:p>
            <a:endParaRPr lang="nl-NL" sz="12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244792-D9B5-4040-A8DD-8AC14FAC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67" y="1742124"/>
            <a:ext cx="4545273" cy="317807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121AACA-7034-4691-87F4-828BDEE3D840}"/>
              </a:ext>
            </a:extLst>
          </p:cNvPr>
          <p:cNvSpPr txBox="1"/>
          <p:nvPr/>
        </p:nvSpPr>
        <p:spPr>
          <a:xfrm>
            <a:off x="706038" y="905008"/>
            <a:ext cx="464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Adviesrapport Diemen Participatiecoalitie</a:t>
            </a:r>
          </a:p>
        </p:txBody>
      </p:sp>
    </p:spTree>
    <p:extLst>
      <p:ext uri="{BB962C8B-B14F-4D97-AF65-F5344CB8AC3E}">
        <p14:creationId xmlns:p14="http://schemas.microsoft.com/office/powerpoint/2010/main" val="243403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Inzet lokale experts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1BB4D0DB-F6CF-4CE1-8C78-49BE2B696387}"/>
              </a:ext>
            </a:extLst>
          </p:cNvPr>
          <p:cNvSpPr txBox="1"/>
          <p:nvPr/>
        </p:nvSpPr>
        <p:spPr>
          <a:xfrm>
            <a:off x="706038" y="905008"/>
            <a:ext cx="344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Energieboswachters Brabant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5247670" y="1497098"/>
            <a:ext cx="68979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Integraal afwegingskader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Arial" charset="0"/>
                <a:cs typeface="Arial" charset="0"/>
              </a:rPr>
              <a:t>Unieke kennisachtergrond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Netwerk gebruiken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Arial" charset="0"/>
                <a:cs typeface="Arial" charset="0"/>
              </a:rPr>
              <a:t>Community of </a:t>
            </a:r>
            <a:r>
              <a:rPr lang="nl-NL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Practice</a:t>
            </a:r>
            <a:endParaRPr lang="nl-NL" sz="2000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40561D-82B1-49E9-A09F-1AD6D526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70" y="2049901"/>
            <a:ext cx="3654094" cy="27405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C78B79-01BC-4E4C-B3AB-7832F7A64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65" y="3494314"/>
            <a:ext cx="5117010" cy="23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62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Beleidskaders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5516427" y="1264330"/>
            <a:ext cx="6897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Arial" charset="0"/>
                <a:cs typeface="Arial" charset="0"/>
              </a:rPr>
              <a:t>Beleidskaders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Arial" charset="0"/>
                <a:cs typeface="Arial" charset="0"/>
              </a:rPr>
              <a:t>Kansenkaart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Burgerpanel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Arial" charset="0"/>
                <a:cs typeface="Arial" charset="0"/>
              </a:rPr>
              <a:t>Beeldend beleidskader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Meervoudig ruimtegebruik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Arial" charset="0"/>
                <a:cs typeface="Arial" charset="0"/>
              </a:rPr>
              <a:t>Zonneladder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Beheersplan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F3943C-1DC0-48D7-8923-38AE71C1409C}"/>
              </a:ext>
            </a:extLst>
          </p:cNvPr>
          <p:cNvSpPr txBox="1"/>
          <p:nvPr/>
        </p:nvSpPr>
        <p:spPr>
          <a:xfrm>
            <a:off x="706038" y="874231"/>
            <a:ext cx="357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Wijk bij Duurstede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9B56CC-B5EA-4E18-8384-DC4F53F3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422" y="4321328"/>
            <a:ext cx="3947821" cy="22388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847318-AC8E-42E8-A416-E1A213E42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8" y="1844824"/>
            <a:ext cx="5098805" cy="31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4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Beoordelingssystematiek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706038" y="2136468"/>
            <a:ext cx="319012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Beauty </a:t>
            </a: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ontest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Kansenkaart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Consultatierondes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Afweging op Verschillende thema’s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A9CDC41-DE31-45C5-A0B9-197BD6BE5422}"/>
              </a:ext>
            </a:extLst>
          </p:cNvPr>
          <p:cNvSpPr txBox="1"/>
          <p:nvPr/>
        </p:nvSpPr>
        <p:spPr>
          <a:xfrm>
            <a:off x="706038" y="874231"/>
            <a:ext cx="357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Wijk bij Duurstede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D4D0630-E7B1-4D97-9487-EC697C380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74" y="3942009"/>
            <a:ext cx="2710718" cy="27107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314823-E0DF-44D1-B1A1-CE657F16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24" y="1742124"/>
            <a:ext cx="3950695" cy="39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5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Gebiedsproces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706037" y="2136468"/>
            <a:ext cx="2895579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Locatie van hoog naar laag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Landgoederen in gevaar door </a:t>
            </a:r>
            <a:r>
              <a:rPr lang="nl-NL" dirty="0" err="1">
                <a:solidFill>
                  <a:prstClr val="black"/>
                </a:solidFill>
                <a:latin typeface="Arial" charset="0"/>
                <a:cs typeface="Arial" charset="0"/>
              </a:rPr>
              <a:t>oa.verstedelijking</a:t>
            </a: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 en landbouw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Energielandgoederen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Integraal ontwerp om meerdere gebiedsopgaven aan te pakken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ECA88A-B751-4C48-97FC-7E63B5888465}"/>
              </a:ext>
            </a:extLst>
          </p:cNvPr>
          <p:cNvSpPr txBox="1"/>
          <p:nvPr/>
        </p:nvSpPr>
        <p:spPr>
          <a:xfrm>
            <a:off x="706038" y="1007547"/>
            <a:ext cx="350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Landgoederenzone Noord-Veluwe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8442E5-023F-47E5-B3F3-7E9EDB00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366" y="3819789"/>
            <a:ext cx="5248634" cy="30036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AE886D-250C-47E4-BE31-ED2CFE199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312" y="845292"/>
            <a:ext cx="5160688" cy="30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1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Ruimtelijke samenhang &amp; Cumulatie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706037" y="2136468"/>
            <a:ext cx="3908253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Doelsoort N2000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Regio-overstijgende onderzoek naar (on)mogelijkheden rondom wind op de Veluwe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1% norm per project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vs</a:t>
            </a: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. 1% op de totale populatie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FD1D09-5222-480C-BE13-3E1B9612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47" y="1844824"/>
            <a:ext cx="3908253" cy="501317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E69A64-A66C-4B98-9D03-B7A7B76754BE}"/>
              </a:ext>
            </a:extLst>
          </p:cNvPr>
          <p:cNvSpPr txBox="1"/>
          <p:nvPr/>
        </p:nvSpPr>
        <p:spPr>
          <a:xfrm>
            <a:off x="809074" y="982827"/>
            <a:ext cx="2988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Wespendief op de Veluwe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F49DAF-08E8-463F-890A-2648BE97B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1" y="4007064"/>
            <a:ext cx="4767943" cy="28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9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Ruimtelijke samenhang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844824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10F3464-E971-4CBC-B999-4F28FC318B5B}"/>
              </a:ext>
            </a:extLst>
          </p:cNvPr>
          <p:cNvSpPr txBox="1"/>
          <p:nvPr/>
        </p:nvSpPr>
        <p:spPr>
          <a:xfrm>
            <a:off x="706038" y="2136468"/>
            <a:ext cx="30839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Onderzoek in vroeg stadium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Verschillende zoekgebieden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Gekeken vanuit de samenhang met de omgeving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>
                <a:solidFill>
                  <a:prstClr val="black"/>
                </a:solidFill>
                <a:latin typeface="Arial" charset="0"/>
                <a:cs typeface="Arial" charset="0"/>
              </a:rPr>
              <a:t>Hieruit volgen keuzes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09C6C93-BBA8-4587-8311-3F12884AE9B0}"/>
              </a:ext>
            </a:extLst>
          </p:cNvPr>
          <p:cNvSpPr/>
          <p:nvPr/>
        </p:nvSpPr>
        <p:spPr>
          <a:xfrm>
            <a:off x="200710" y="4865081"/>
            <a:ext cx="5474368" cy="1027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0F846A-B3B4-4818-85EE-F21CE0EB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25" y="4916050"/>
            <a:ext cx="5233738" cy="9260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9DB7408-FF19-4BCC-AF35-538B7CE7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200" y="1793093"/>
            <a:ext cx="5148547" cy="322008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35C016E-2390-4665-93B0-1F6E280A36A5}"/>
              </a:ext>
            </a:extLst>
          </p:cNvPr>
          <p:cNvSpPr txBox="1"/>
          <p:nvPr/>
        </p:nvSpPr>
        <p:spPr>
          <a:xfrm>
            <a:off x="706038" y="962354"/>
            <a:ext cx="308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Windplatform Groningen</a:t>
            </a:r>
          </a:p>
        </p:txBody>
      </p:sp>
    </p:spTree>
    <p:extLst>
      <p:ext uri="{BB962C8B-B14F-4D97-AF65-F5344CB8AC3E}">
        <p14:creationId xmlns:p14="http://schemas.microsoft.com/office/powerpoint/2010/main" val="1540349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720726" y="900728"/>
            <a:ext cx="7573962" cy="529339"/>
          </a:xfrm>
        </p:spPr>
        <p:txBody>
          <a:bodyPr/>
          <a:lstStyle/>
          <a:p>
            <a:r>
              <a:rPr lang="nl-NL" dirty="0"/>
              <a:t>Kortom…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720726" y="1533832"/>
            <a:ext cx="3743119" cy="398989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Met natuur en landschap als uitgangspunt voor regionale energieplannen:</a:t>
            </a:r>
          </a:p>
          <a:p>
            <a:pPr lvl="1"/>
            <a:r>
              <a:rPr lang="nl-NL" sz="1500" dirty="0">
                <a:latin typeface="Arial" panose="020B0604020202020204" pitchFamily="34" charset="0"/>
                <a:cs typeface="Arial" panose="020B0604020202020204" pitchFamily="34" charset="0"/>
              </a:rPr>
              <a:t>Onnodige schade voorkomen</a:t>
            </a:r>
          </a:p>
          <a:p>
            <a:pPr lvl="1"/>
            <a:r>
              <a:rPr lang="nl-NL" sz="1500" dirty="0">
                <a:latin typeface="Arial" panose="020B0604020202020204" pitchFamily="34" charset="0"/>
                <a:cs typeface="Arial" panose="020B0604020202020204" pitchFamily="34" charset="0"/>
              </a:rPr>
              <a:t>Kwalitatief betere projecten</a:t>
            </a:r>
          </a:p>
          <a:p>
            <a:pPr lvl="1"/>
            <a:r>
              <a:rPr lang="nl-NL" sz="1500" dirty="0">
                <a:latin typeface="Arial" panose="020B0604020202020204" pitchFamily="34" charset="0"/>
                <a:cs typeface="Arial" panose="020B0604020202020204" pitchFamily="34" charset="0"/>
              </a:rPr>
              <a:t>Meervoudige (lokale) meerwaarde</a:t>
            </a:r>
          </a:p>
          <a:p>
            <a:pPr lvl="1"/>
            <a:r>
              <a:rPr lang="nl-NL" sz="1500" dirty="0">
                <a:latin typeface="Arial" panose="020B0604020202020204" pitchFamily="34" charset="0"/>
                <a:cs typeface="Arial" panose="020B0604020202020204" pitchFamily="34" charset="0"/>
              </a:rPr>
              <a:t>Onderscheidende &amp; toekomstbestendige landschappen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 voorkant investeren loont!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Meer samenhang, meer begrip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Minder schade te herstellen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Toekomstvisie in de regio</a:t>
            </a:r>
            <a:endParaRPr kumimoji="0" lang="nl-N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Gelijk speelveld in de regio met een minimaal kader voor iedereen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809074" y="1426427"/>
            <a:ext cx="3190126" cy="0"/>
          </a:xfrm>
          <a:prstGeom prst="line">
            <a:avLst/>
          </a:prstGeom>
          <a:ln w="15875">
            <a:solidFill>
              <a:srgbClr val="80B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buiten, gras, klein, jong&#10;&#10;Automatisch gegenereerde beschrijving">
            <a:extLst>
              <a:ext uri="{FF2B5EF4-FFF2-40B4-BE49-F238E27FC236}">
                <a16:creationId xmlns:a16="http://schemas.microsoft.com/office/drawing/2014/main" id="{F0B8E95C-A9E7-4EC5-9317-7F76FDCC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68" y="1636397"/>
            <a:ext cx="4597717" cy="34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4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in a presentation - Mentimeter">
            <a:extLst>
              <a:ext uri="{FF2B5EF4-FFF2-40B4-BE49-F238E27FC236}">
                <a16:creationId xmlns:a16="http://schemas.microsoft.com/office/drawing/2014/main" id="{BB54A5E7-E56E-4CC8-97C0-FFB52267C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r="22313"/>
          <a:stretch/>
        </p:blipFill>
        <p:spPr bwMode="auto">
          <a:xfrm>
            <a:off x="4680155" y="1742124"/>
            <a:ext cx="3952567" cy="36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Opiniepeiling </a:t>
            </a:r>
            <a:r>
              <a:rPr lang="nl-NL" dirty="0" err="1"/>
              <a:t>pt</a:t>
            </a:r>
            <a:r>
              <a:rPr lang="nl-NL" dirty="0"/>
              <a:t>. II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6" y="1742124"/>
            <a:ext cx="3606708" cy="3445126"/>
          </a:xfrm>
        </p:spPr>
        <p:txBody>
          <a:bodyPr/>
          <a:lstStyle/>
          <a:p>
            <a:pPr marL="0" indent="0">
              <a:buNone/>
            </a:pPr>
            <a:endParaRPr lang="nl-NL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sz="1800" i="1" dirty="0"/>
              <a:t>Nog één keer de </a:t>
            </a:r>
            <a:r>
              <a:rPr lang="nl-NL" sz="1800" i="1" dirty="0" err="1"/>
              <a:t>Mentimeter</a:t>
            </a:r>
            <a:r>
              <a:rPr lang="nl-NL" sz="1800" i="1" dirty="0"/>
              <a:t>…</a:t>
            </a:r>
          </a:p>
          <a:p>
            <a:pPr marL="0" indent="0">
              <a:buNone/>
            </a:pPr>
            <a:endParaRPr lang="nl-NL" sz="1800" b="1" dirty="0"/>
          </a:p>
          <a:p>
            <a:pPr marL="0" indent="0">
              <a:buNone/>
            </a:pPr>
            <a:endParaRPr lang="nl-NL" sz="1800" b="1" i="1" dirty="0"/>
          </a:p>
          <a:p>
            <a:pPr marL="0" indent="0">
              <a:buNone/>
            </a:pPr>
            <a:endParaRPr lang="nl-NL" sz="1800" b="1" i="1" dirty="0"/>
          </a:p>
          <a:p>
            <a:pPr marL="0" indent="0">
              <a:buNone/>
            </a:pPr>
            <a:r>
              <a:rPr lang="nl-NL" sz="1800" b="1" i="1" dirty="0"/>
              <a:t>Pak uw telefoon en ga naar: </a:t>
            </a:r>
            <a:r>
              <a:rPr lang="nl-NL" sz="1800" b="1" i="1" dirty="0">
                <a:hlinkClick r:id="rId4"/>
              </a:rPr>
              <a:t>www.menti.com</a:t>
            </a:r>
            <a:r>
              <a:rPr lang="nl-NL" sz="1800" b="1" i="1" dirty="0"/>
              <a:t> </a:t>
            </a:r>
          </a:p>
          <a:p>
            <a:pPr marL="0" indent="0">
              <a:buNone/>
            </a:pPr>
            <a:endParaRPr lang="nl-NL" sz="1800" b="1" i="1" dirty="0"/>
          </a:p>
        </p:txBody>
      </p:sp>
    </p:spTree>
    <p:extLst>
      <p:ext uri="{BB962C8B-B14F-4D97-AF65-F5344CB8AC3E}">
        <p14:creationId xmlns:p14="http://schemas.microsoft.com/office/powerpoint/2010/main" val="334292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374" y="1051203"/>
            <a:ext cx="915844" cy="187159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82" b="1" i="0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14:35</a:t>
            </a:r>
            <a:r>
              <a:rPr kumimoji="0" sz="1182" b="1" i="0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-</a:t>
            </a:r>
            <a:r>
              <a:rPr kumimoji="0" sz="1182" b="1" i="0" u="none" strike="noStrike" kern="1200" cap="none" spc="-20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 </a:t>
            </a:r>
            <a:r>
              <a:rPr kumimoji="0" lang="nl-NL" sz="1182" b="1" i="0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15</a:t>
            </a:r>
            <a:r>
              <a:rPr kumimoji="0" sz="1182" b="1" i="0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:</a:t>
            </a:r>
            <a:r>
              <a:rPr kumimoji="0" lang="nl-NL" sz="1182" b="1" i="0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25</a:t>
            </a:r>
            <a:endParaRPr kumimoji="0" sz="118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 Pro"/>
              <a:ea typeface="+mn-ea"/>
              <a:cs typeface="Filson Pr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74" y="1269030"/>
            <a:ext cx="8279253" cy="41812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>
              <a:spcBef>
                <a:spcPts val="41"/>
              </a:spcBef>
            </a:pPr>
            <a:r>
              <a:rPr lang="nl-NL" spc="-9" dirty="0" err="1"/>
              <a:t>Natuurinclusieve</a:t>
            </a:r>
            <a:r>
              <a:rPr lang="nl-NL" spc="-9" dirty="0"/>
              <a:t> Energietransitie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460948" y="2396012"/>
            <a:ext cx="749485" cy="22809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33" b="0" i="1" u="none" strike="noStrike" kern="1200" cap="none" spc="-2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S</a:t>
            </a:r>
            <a:r>
              <a:rPr kumimoji="0" sz="1433" b="0" i="1" u="none" strike="noStrike" kern="1200" cap="none" spc="9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p</a:t>
            </a:r>
            <a:r>
              <a:rPr kumimoji="0" sz="1433" b="0" i="1" u="none" strike="noStrike" kern="1200" cap="none" spc="-20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r</a:t>
            </a:r>
            <a:r>
              <a:rPr kumimoji="0" sz="1433" b="0" i="1" u="none" strike="noStrike" kern="1200" cap="none" spc="7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e</a:t>
            </a:r>
            <a:r>
              <a:rPr kumimoji="0" sz="1433" b="0" i="1" u="none" strike="noStrike" kern="1200" cap="none" spc="-48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k</a:t>
            </a:r>
            <a:r>
              <a:rPr kumimoji="0" sz="1433" b="0" i="1" u="none" strike="noStrike" kern="1200" cap="none" spc="5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ers</a:t>
            </a:r>
            <a:endParaRPr kumimoji="0" sz="14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Pro-BookItalic"/>
              <a:ea typeface="+mn-ea"/>
              <a:cs typeface="FilsonPro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4898" y="2382685"/>
            <a:ext cx="2650218" cy="742223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marR="0" lvl="0" indent="0" algn="just" defTabSz="415869" rtl="0" eaLnBrk="1" fontAlgn="auto" latinLnBrk="0" hangingPunct="1">
              <a:lnSpc>
                <a:spcPts val="2201"/>
              </a:lnSpc>
              <a:spcBef>
                <a:spcPts val="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5" b="1" i="0" u="none" strike="noStrike" kern="1200" cap="none" spc="-5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Gerben de Vries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 Pro"/>
              <a:ea typeface="+mn-ea"/>
              <a:cs typeface="Filson Pro"/>
            </a:endParaRPr>
          </a:p>
          <a:p>
            <a:pPr marL="5776" marR="2310" lvl="0" indent="0" algn="just" defTabSz="415869" rtl="0" eaLnBrk="1" fontAlgn="auto" latinLnBrk="0" hangingPunct="1">
              <a:lnSpc>
                <a:spcPts val="1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78" b="0" i="0" u="none" strike="noStrike" kern="1200" cap="none" spc="-9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"/>
                <a:ea typeface="+mn-ea"/>
                <a:cs typeface="FilsonPro-Book"/>
              </a:rPr>
              <a:t>Natuur &amp; Milieufederatie Utrecht; projectleider energie / jongeren</a:t>
            </a:r>
            <a:endParaRPr kumimoji="0" sz="14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Pro-Book"/>
              <a:ea typeface="+mn-ea"/>
              <a:cs typeface="FilsonPro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4898" y="3689595"/>
            <a:ext cx="1882520" cy="293126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5" b="1" i="0" u="none" strike="noStrike" kern="1200" cap="none" spc="-7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Leefomgeving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 Pro"/>
              <a:ea typeface="+mn-ea"/>
              <a:cs typeface="Filson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949" y="3715022"/>
            <a:ext cx="632224" cy="22809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marR="0" lvl="0" indent="0" algn="l" defTabSz="415869" rtl="0" eaLnBrk="1" fontAlgn="auto" latinLnBrk="0" hangingPunct="1">
              <a:lnSpc>
                <a:spcPct val="100000"/>
              </a:lnSpc>
              <a:spcBef>
                <a:spcPts val="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33" b="0" i="1" u="none" strike="noStrike" kern="1200" cap="none" spc="-5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T</a:t>
            </a:r>
            <a:r>
              <a:rPr kumimoji="0" sz="1433" b="0" i="1" u="none" strike="noStrike" kern="1200" cap="none" spc="9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Italic"/>
                <a:ea typeface="+mn-ea"/>
                <a:cs typeface="FilsonPro-BookItalic"/>
              </a:rPr>
              <a:t>hema</a:t>
            </a:r>
            <a:endParaRPr kumimoji="0" sz="14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Pro-BookItalic"/>
              <a:ea typeface="+mn-ea"/>
              <a:cs typeface="FilsonPro-BookItal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8149" y="2271532"/>
            <a:ext cx="8201296" cy="2752731"/>
            <a:chOff x="963320" y="3109853"/>
            <a:chExt cx="18031460" cy="6052185"/>
          </a:xfrm>
        </p:grpSpPr>
        <p:sp>
          <p:nvSpPr>
            <p:cNvPr id="9" name="object 9"/>
            <p:cNvSpPr/>
            <p:nvPr/>
          </p:nvSpPr>
          <p:spPr>
            <a:xfrm>
              <a:off x="963320" y="8598655"/>
              <a:ext cx="436880" cy="497205"/>
            </a:xfrm>
            <a:custGeom>
              <a:avLst/>
              <a:gdLst/>
              <a:ahLst/>
              <a:cxnLst/>
              <a:rect l="l" t="t" r="r" b="b"/>
              <a:pathLst>
                <a:path w="436880" h="497204">
                  <a:moveTo>
                    <a:pt x="34429" y="496709"/>
                  </a:moveTo>
                  <a:lnTo>
                    <a:pt x="0" y="462267"/>
                  </a:lnTo>
                  <a:lnTo>
                    <a:pt x="0" y="479679"/>
                  </a:lnTo>
                  <a:lnTo>
                    <a:pt x="17018" y="496709"/>
                  </a:lnTo>
                  <a:lnTo>
                    <a:pt x="34429" y="496709"/>
                  </a:lnTo>
                  <a:close/>
                </a:path>
                <a:path w="436880" h="497204">
                  <a:moveTo>
                    <a:pt x="92214" y="496709"/>
                  </a:moveTo>
                  <a:lnTo>
                    <a:pt x="0" y="404495"/>
                  </a:lnTo>
                  <a:lnTo>
                    <a:pt x="0" y="423379"/>
                  </a:lnTo>
                  <a:lnTo>
                    <a:pt x="73317" y="496709"/>
                  </a:lnTo>
                  <a:lnTo>
                    <a:pt x="92214" y="496709"/>
                  </a:lnTo>
                  <a:close/>
                </a:path>
                <a:path w="436880" h="497204">
                  <a:moveTo>
                    <a:pt x="149999" y="496709"/>
                  </a:moveTo>
                  <a:lnTo>
                    <a:pt x="0" y="346697"/>
                  </a:lnTo>
                  <a:lnTo>
                    <a:pt x="0" y="367080"/>
                  </a:lnTo>
                  <a:lnTo>
                    <a:pt x="129628" y="496709"/>
                  </a:lnTo>
                  <a:lnTo>
                    <a:pt x="149999" y="496709"/>
                  </a:lnTo>
                  <a:close/>
                </a:path>
                <a:path w="436880" h="497204">
                  <a:moveTo>
                    <a:pt x="167817" y="456755"/>
                  </a:moveTo>
                  <a:lnTo>
                    <a:pt x="0" y="288925"/>
                  </a:lnTo>
                  <a:lnTo>
                    <a:pt x="0" y="310794"/>
                  </a:lnTo>
                  <a:lnTo>
                    <a:pt x="167817" y="478624"/>
                  </a:lnTo>
                  <a:lnTo>
                    <a:pt x="167817" y="456755"/>
                  </a:lnTo>
                  <a:close/>
                </a:path>
                <a:path w="436880" h="497204">
                  <a:moveTo>
                    <a:pt x="167817" y="398957"/>
                  </a:moveTo>
                  <a:lnTo>
                    <a:pt x="0" y="231127"/>
                  </a:lnTo>
                  <a:lnTo>
                    <a:pt x="0" y="254508"/>
                  </a:lnTo>
                  <a:lnTo>
                    <a:pt x="167817" y="422325"/>
                  </a:lnTo>
                  <a:lnTo>
                    <a:pt x="167817" y="398957"/>
                  </a:lnTo>
                  <a:close/>
                </a:path>
                <a:path w="436880" h="497204">
                  <a:moveTo>
                    <a:pt x="167817" y="341172"/>
                  </a:moveTo>
                  <a:lnTo>
                    <a:pt x="0" y="173342"/>
                  </a:lnTo>
                  <a:lnTo>
                    <a:pt x="0" y="198221"/>
                  </a:lnTo>
                  <a:lnTo>
                    <a:pt x="167817" y="366039"/>
                  </a:lnTo>
                  <a:lnTo>
                    <a:pt x="167817" y="341172"/>
                  </a:lnTo>
                  <a:close/>
                </a:path>
                <a:path w="436880" h="497204">
                  <a:moveTo>
                    <a:pt x="167817" y="283387"/>
                  </a:moveTo>
                  <a:lnTo>
                    <a:pt x="0" y="115582"/>
                  </a:lnTo>
                  <a:lnTo>
                    <a:pt x="0" y="141935"/>
                  </a:lnTo>
                  <a:lnTo>
                    <a:pt x="167817" y="309753"/>
                  </a:lnTo>
                  <a:lnTo>
                    <a:pt x="167817" y="283387"/>
                  </a:lnTo>
                  <a:close/>
                </a:path>
                <a:path w="436880" h="497204">
                  <a:moveTo>
                    <a:pt x="167817" y="225615"/>
                  </a:moveTo>
                  <a:lnTo>
                    <a:pt x="0" y="57785"/>
                  </a:lnTo>
                  <a:lnTo>
                    <a:pt x="0" y="85636"/>
                  </a:lnTo>
                  <a:lnTo>
                    <a:pt x="167817" y="253466"/>
                  </a:lnTo>
                  <a:lnTo>
                    <a:pt x="167817" y="225615"/>
                  </a:lnTo>
                  <a:close/>
                </a:path>
                <a:path w="436880" h="497204">
                  <a:moveTo>
                    <a:pt x="225336" y="225348"/>
                  </a:moveTo>
                  <a:lnTo>
                    <a:pt x="0" y="0"/>
                  </a:lnTo>
                  <a:lnTo>
                    <a:pt x="0" y="29349"/>
                  </a:lnTo>
                  <a:lnTo>
                    <a:pt x="195986" y="225348"/>
                  </a:lnTo>
                  <a:lnTo>
                    <a:pt x="225336" y="225348"/>
                  </a:lnTo>
                  <a:close/>
                </a:path>
                <a:path w="436880" h="497204">
                  <a:moveTo>
                    <a:pt x="436435" y="494220"/>
                  </a:moveTo>
                  <a:lnTo>
                    <a:pt x="311937" y="369735"/>
                  </a:lnTo>
                  <a:lnTo>
                    <a:pt x="334073" y="407784"/>
                  </a:lnTo>
                  <a:lnTo>
                    <a:pt x="361848" y="442633"/>
                  </a:lnTo>
                  <a:lnTo>
                    <a:pt x="395795" y="472160"/>
                  </a:lnTo>
                  <a:lnTo>
                    <a:pt x="436435" y="49422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8085" y="8950755"/>
              <a:ext cx="124017" cy="1105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3320" y="8483085"/>
              <a:ext cx="645160" cy="615950"/>
            </a:xfrm>
            <a:custGeom>
              <a:avLst/>
              <a:gdLst/>
              <a:ahLst/>
              <a:cxnLst/>
              <a:rect l="l" t="t" r="r" b="b"/>
              <a:pathLst>
                <a:path w="645160" h="615950">
                  <a:moveTo>
                    <a:pt x="167817" y="167830"/>
                  </a:moveTo>
                  <a:lnTo>
                    <a:pt x="0" y="0"/>
                  </a:lnTo>
                  <a:lnTo>
                    <a:pt x="0" y="32334"/>
                  </a:lnTo>
                  <a:lnTo>
                    <a:pt x="167817" y="200152"/>
                  </a:lnTo>
                  <a:lnTo>
                    <a:pt x="167817" y="167830"/>
                  </a:lnTo>
                  <a:close/>
                </a:path>
                <a:path w="645160" h="615950">
                  <a:moveTo>
                    <a:pt x="607352" y="607352"/>
                  </a:moveTo>
                  <a:lnTo>
                    <a:pt x="205765" y="205790"/>
                  </a:lnTo>
                  <a:lnTo>
                    <a:pt x="173443" y="205790"/>
                  </a:lnTo>
                  <a:lnTo>
                    <a:pt x="583311" y="615645"/>
                  </a:lnTo>
                  <a:lnTo>
                    <a:pt x="595604" y="611822"/>
                  </a:lnTo>
                  <a:lnTo>
                    <a:pt x="607352" y="607352"/>
                  </a:lnTo>
                  <a:close/>
                </a:path>
                <a:path w="645160" h="615950">
                  <a:moveTo>
                    <a:pt x="645071" y="587311"/>
                  </a:moveTo>
                  <a:lnTo>
                    <a:pt x="531698" y="473925"/>
                  </a:lnTo>
                  <a:lnTo>
                    <a:pt x="497878" y="463372"/>
                  </a:lnTo>
                  <a:lnTo>
                    <a:pt x="471258" y="442518"/>
                  </a:lnTo>
                  <a:lnTo>
                    <a:pt x="450621" y="413143"/>
                  </a:lnTo>
                  <a:lnTo>
                    <a:pt x="434759" y="376986"/>
                  </a:lnTo>
                  <a:lnTo>
                    <a:pt x="263550" y="205778"/>
                  </a:lnTo>
                  <a:lnTo>
                    <a:pt x="229743" y="205778"/>
                  </a:lnTo>
                  <a:lnTo>
                    <a:pt x="623684" y="599719"/>
                  </a:lnTo>
                  <a:lnTo>
                    <a:pt x="630974" y="595947"/>
                  </a:lnTo>
                  <a:lnTo>
                    <a:pt x="638073" y="591807"/>
                  </a:lnTo>
                  <a:lnTo>
                    <a:pt x="645071" y="587311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2264" y="8877590"/>
              <a:ext cx="229542" cy="2295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63321" y="8540868"/>
              <a:ext cx="562610" cy="565785"/>
            </a:xfrm>
            <a:custGeom>
              <a:avLst/>
              <a:gdLst/>
              <a:ahLst/>
              <a:cxnLst/>
              <a:rect l="l" t="t" r="r" b="b"/>
              <a:pathLst>
                <a:path w="562610" h="565784">
                  <a:moveTo>
                    <a:pt x="0" y="0"/>
                  </a:moveTo>
                  <a:lnTo>
                    <a:pt x="0" y="30836"/>
                  </a:lnTo>
                  <a:lnTo>
                    <a:pt x="252295" y="283132"/>
                  </a:lnTo>
                  <a:lnTo>
                    <a:pt x="269175" y="283132"/>
                  </a:lnTo>
                  <a:lnTo>
                    <a:pt x="270735" y="295655"/>
                  </a:lnTo>
                  <a:lnTo>
                    <a:pt x="271907" y="302744"/>
                  </a:lnTo>
                  <a:lnTo>
                    <a:pt x="534915" y="565752"/>
                  </a:lnTo>
                  <a:lnTo>
                    <a:pt x="549129" y="564473"/>
                  </a:lnTo>
                  <a:lnTo>
                    <a:pt x="562527" y="562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368" y="8335872"/>
              <a:ext cx="291098" cy="4915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87040" y="8332507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0" y="0"/>
                  </a:moveTo>
                  <a:lnTo>
                    <a:pt x="257971" y="257971"/>
                  </a:lnTo>
                  <a:lnTo>
                    <a:pt x="258232" y="250652"/>
                  </a:lnTo>
                  <a:lnTo>
                    <a:pt x="258052" y="240271"/>
                  </a:lnTo>
                  <a:lnTo>
                    <a:pt x="4754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3288" y="8676372"/>
              <a:ext cx="136341" cy="1228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3320" y="8367655"/>
              <a:ext cx="542925" cy="259715"/>
            </a:xfrm>
            <a:custGeom>
              <a:avLst/>
              <a:gdLst/>
              <a:ahLst/>
              <a:cxnLst/>
              <a:rect l="l" t="t" r="r" b="b"/>
              <a:pathLst>
                <a:path w="542925" h="259715">
                  <a:moveTo>
                    <a:pt x="167817" y="225475"/>
                  </a:moveTo>
                  <a:lnTo>
                    <a:pt x="0" y="57645"/>
                  </a:lnTo>
                  <a:lnTo>
                    <a:pt x="0" y="91465"/>
                  </a:lnTo>
                  <a:lnTo>
                    <a:pt x="167817" y="259283"/>
                  </a:lnTo>
                  <a:lnTo>
                    <a:pt x="167817" y="225475"/>
                  </a:lnTo>
                  <a:close/>
                </a:path>
                <a:path w="542925" h="259715">
                  <a:moveTo>
                    <a:pt x="542709" y="71259"/>
                  </a:moveTo>
                  <a:lnTo>
                    <a:pt x="528180" y="50596"/>
                  </a:lnTo>
                  <a:lnTo>
                    <a:pt x="511441" y="31711"/>
                  </a:lnTo>
                  <a:lnTo>
                    <a:pt x="492518" y="14782"/>
                  </a:lnTo>
                  <a:lnTo>
                    <a:pt x="471449" y="0"/>
                  </a:lnTo>
                  <a:lnTo>
                    <a:pt x="542709" y="71259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1102" y="8929431"/>
              <a:ext cx="74940" cy="898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3320" y="8332501"/>
              <a:ext cx="581660" cy="351155"/>
            </a:xfrm>
            <a:custGeom>
              <a:avLst/>
              <a:gdLst/>
              <a:ahLst/>
              <a:cxnLst/>
              <a:rect l="l" t="t" r="r" b="b"/>
              <a:pathLst>
                <a:path w="581660" h="351154">
                  <a:moveTo>
                    <a:pt x="167817" y="202844"/>
                  </a:moveTo>
                  <a:lnTo>
                    <a:pt x="0" y="35013"/>
                  </a:lnTo>
                  <a:lnTo>
                    <a:pt x="0" y="70319"/>
                  </a:lnTo>
                  <a:lnTo>
                    <a:pt x="167817" y="238150"/>
                  </a:lnTo>
                  <a:lnTo>
                    <a:pt x="167817" y="202844"/>
                  </a:lnTo>
                  <a:close/>
                </a:path>
                <a:path w="581660" h="351154">
                  <a:moveTo>
                    <a:pt x="167817" y="145072"/>
                  </a:moveTo>
                  <a:lnTo>
                    <a:pt x="22771" y="0"/>
                  </a:lnTo>
                  <a:lnTo>
                    <a:pt x="0" y="0"/>
                  </a:lnTo>
                  <a:lnTo>
                    <a:pt x="0" y="14033"/>
                  </a:lnTo>
                  <a:lnTo>
                    <a:pt x="167817" y="181864"/>
                  </a:lnTo>
                  <a:lnTo>
                    <a:pt x="167817" y="145072"/>
                  </a:lnTo>
                  <a:close/>
                </a:path>
                <a:path w="581660" h="351154">
                  <a:moveTo>
                    <a:pt x="222224" y="141681"/>
                  </a:moveTo>
                  <a:lnTo>
                    <a:pt x="80543" y="12"/>
                  </a:lnTo>
                  <a:lnTo>
                    <a:pt x="42265" y="12"/>
                  </a:lnTo>
                  <a:lnTo>
                    <a:pt x="183934" y="141681"/>
                  </a:lnTo>
                  <a:lnTo>
                    <a:pt x="222224" y="141681"/>
                  </a:lnTo>
                  <a:close/>
                </a:path>
                <a:path w="581660" h="351154">
                  <a:moveTo>
                    <a:pt x="573036" y="319138"/>
                  </a:moveTo>
                  <a:lnTo>
                    <a:pt x="253911" y="12"/>
                  </a:lnTo>
                  <a:lnTo>
                    <a:pt x="211137" y="12"/>
                  </a:lnTo>
                  <a:lnTo>
                    <a:pt x="363829" y="152704"/>
                  </a:lnTo>
                  <a:lnTo>
                    <a:pt x="374332" y="159359"/>
                  </a:lnTo>
                  <a:lnTo>
                    <a:pt x="383667" y="167424"/>
                  </a:lnTo>
                  <a:lnTo>
                    <a:pt x="391795" y="176834"/>
                  </a:lnTo>
                  <a:lnTo>
                    <a:pt x="398665" y="187540"/>
                  </a:lnTo>
                  <a:lnTo>
                    <a:pt x="562178" y="351053"/>
                  </a:lnTo>
                  <a:lnTo>
                    <a:pt x="565289" y="343281"/>
                  </a:lnTo>
                  <a:lnTo>
                    <a:pt x="568121" y="335368"/>
                  </a:lnTo>
                  <a:lnTo>
                    <a:pt x="570712" y="327329"/>
                  </a:lnTo>
                  <a:lnTo>
                    <a:pt x="573036" y="319138"/>
                  </a:lnTo>
                  <a:close/>
                </a:path>
                <a:path w="581660" h="351154">
                  <a:moveTo>
                    <a:pt x="581279" y="269595"/>
                  </a:moveTo>
                  <a:lnTo>
                    <a:pt x="311683" y="0"/>
                  </a:lnTo>
                  <a:lnTo>
                    <a:pt x="267423" y="0"/>
                  </a:lnTo>
                  <a:lnTo>
                    <a:pt x="575792" y="308381"/>
                  </a:lnTo>
                  <a:lnTo>
                    <a:pt x="577684" y="298894"/>
                  </a:lnTo>
                  <a:lnTo>
                    <a:pt x="579221" y="289267"/>
                  </a:lnTo>
                  <a:lnTo>
                    <a:pt x="580428" y="279501"/>
                  </a:lnTo>
                  <a:lnTo>
                    <a:pt x="581279" y="269595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1876" y="8332507"/>
              <a:ext cx="241685" cy="1441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24660" y="8782157"/>
              <a:ext cx="507365" cy="313690"/>
            </a:xfrm>
            <a:custGeom>
              <a:avLst/>
              <a:gdLst/>
              <a:ahLst/>
              <a:cxnLst/>
              <a:rect l="l" t="t" r="r" b="b"/>
              <a:pathLst>
                <a:path w="507364" h="313690">
                  <a:moveTo>
                    <a:pt x="139852" y="313207"/>
                  </a:moveTo>
                  <a:lnTo>
                    <a:pt x="0" y="173355"/>
                  </a:lnTo>
                  <a:lnTo>
                    <a:pt x="0" y="213131"/>
                  </a:lnTo>
                  <a:lnTo>
                    <a:pt x="100063" y="313207"/>
                  </a:lnTo>
                  <a:lnTo>
                    <a:pt x="139852" y="313207"/>
                  </a:lnTo>
                  <a:close/>
                </a:path>
                <a:path w="507364" h="313690">
                  <a:moveTo>
                    <a:pt x="197637" y="313207"/>
                  </a:moveTo>
                  <a:lnTo>
                    <a:pt x="0" y="115570"/>
                  </a:lnTo>
                  <a:lnTo>
                    <a:pt x="0" y="156845"/>
                  </a:lnTo>
                  <a:lnTo>
                    <a:pt x="156349" y="313207"/>
                  </a:lnTo>
                  <a:lnTo>
                    <a:pt x="197637" y="313207"/>
                  </a:lnTo>
                  <a:close/>
                </a:path>
                <a:path w="507364" h="313690">
                  <a:moveTo>
                    <a:pt x="255422" y="313207"/>
                  </a:moveTo>
                  <a:lnTo>
                    <a:pt x="0" y="57785"/>
                  </a:lnTo>
                  <a:lnTo>
                    <a:pt x="0" y="100558"/>
                  </a:lnTo>
                  <a:lnTo>
                    <a:pt x="212648" y="313207"/>
                  </a:lnTo>
                  <a:lnTo>
                    <a:pt x="255422" y="313207"/>
                  </a:lnTo>
                  <a:close/>
                </a:path>
                <a:path w="507364" h="313690">
                  <a:moveTo>
                    <a:pt x="313207" y="313207"/>
                  </a:moveTo>
                  <a:lnTo>
                    <a:pt x="179158" y="179158"/>
                  </a:lnTo>
                  <a:lnTo>
                    <a:pt x="168910" y="179158"/>
                  </a:lnTo>
                  <a:lnTo>
                    <a:pt x="168910" y="168922"/>
                  </a:lnTo>
                  <a:lnTo>
                    <a:pt x="0" y="0"/>
                  </a:lnTo>
                  <a:lnTo>
                    <a:pt x="0" y="44272"/>
                  </a:lnTo>
                  <a:lnTo>
                    <a:pt x="268935" y="313207"/>
                  </a:lnTo>
                  <a:lnTo>
                    <a:pt x="313207" y="313207"/>
                  </a:lnTo>
                  <a:close/>
                </a:path>
                <a:path w="507364" h="313690">
                  <a:moveTo>
                    <a:pt x="370979" y="313207"/>
                  </a:moveTo>
                  <a:lnTo>
                    <a:pt x="236931" y="179158"/>
                  </a:lnTo>
                  <a:lnTo>
                    <a:pt x="191185" y="179158"/>
                  </a:lnTo>
                  <a:lnTo>
                    <a:pt x="325234" y="313207"/>
                  </a:lnTo>
                  <a:lnTo>
                    <a:pt x="370979" y="313207"/>
                  </a:lnTo>
                  <a:close/>
                </a:path>
                <a:path w="507364" h="313690">
                  <a:moveTo>
                    <a:pt x="428777" y="313207"/>
                  </a:moveTo>
                  <a:lnTo>
                    <a:pt x="294728" y="179158"/>
                  </a:lnTo>
                  <a:lnTo>
                    <a:pt x="247472" y="179158"/>
                  </a:lnTo>
                  <a:lnTo>
                    <a:pt x="381520" y="313207"/>
                  </a:lnTo>
                  <a:lnTo>
                    <a:pt x="428777" y="313207"/>
                  </a:lnTo>
                  <a:close/>
                </a:path>
                <a:path w="507364" h="313690">
                  <a:moveTo>
                    <a:pt x="486549" y="313207"/>
                  </a:moveTo>
                  <a:lnTo>
                    <a:pt x="352501" y="179158"/>
                  </a:lnTo>
                  <a:lnTo>
                    <a:pt x="303771" y="179158"/>
                  </a:lnTo>
                  <a:lnTo>
                    <a:pt x="437819" y="313207"/>
                  </a:lnTo>
                  <a:lnTo>
                    <a:pt x="486549" y="313207"/>
                  </a:lnTo>
                  <a:close/>
                </a:path>
                <a:path w="507364" h="313690">
                  <a:moveTo>
                    <a:pt x="506755" y="275615"/>
                  </a:moveTo>
                  <a:lnTo>
                    <a:pt x="410286" y="179158"/>
                  </a:lnTo>
                  <a:lnTo>
                    <a:pt x="360070" y="179158"/>
                  </a:lnTo>
                  <a:lnTo>
                    <a:pt x="494118" y="313207"/>
                  </a:lnTo>
                  <a:lnTo>
                    <a:pt x="506755" y="313207"/>
                  </a:lnTo>
                  <a:lnTo>
                    <a:pt x="506755" y="275615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662" y="8551020"/>
              <a:ext cx="237021" cy="27542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24660" y="8332514"/>
              <a:ext cx="507365" cy="719455"/>
            </a:xfrm>
            <a:custGeom>
              <a:avLst/>
              <a:gdLst/>
              <a:ahLst/>
              <a:cxnLst/>
              <a:rect l="l" t="t" r="r" b="b"/>
              <a:pathLst>
                <a:path w="507364" h="719454">
                  <a:moveTo>
                    <a:pt x="506755" y="628802"/>
                  </a:moveTo>
                  <a:lnTo>
                    <a:pt x="416356" y="628802"/>
                  </a:lnTo>
                  <a:lnTo>
                    <a:pt x="506755" y="719201"/>
                  </a:lnTo>
                  <a:lnTo>
                    <a:pt x="506755" y="628802"/>
                  </a:lnTo>
                  <a:close/>
                </a:path>
                <a:path w="507364" h="719454">
                  <a:moveTo>
                    <a:pt x="506755" y="0"/>
                  </a:moveTo>
                  <a:lnTo>
                    <a:pt x="0" y="0"/>
                  </a:lnTo>
                  <a:lnTo>
                    <a:pt x="0" y="212432"/>
                  </a:lnTo>
                  <a:lnTo>
                    <a:pt x="243078" y="455536"/>
                  </a:lnTo>
                  <a:lnTo>
                    <a:pt x="462064" y="455536"/>
                  </a:lnTo>
                  <a:lnTo>
                    <a:pt x="462064" y="321487"/>
                  </a:lnTo>
                  <a:lnTo>
                    <a:pt x="168922" y="321487"/>
                  </a:lnTo>
                  <a:lnTo>
                    <a:pt x="168922" y="134035"/>
                  </a:lnTo>
                  <a:lnTo>
                    <a:pt x="506755" y="134035"/>
                  </a:lnTo>
                  <a:lnTo>
                    <a:pt x="506755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4662" y="9013297"/>
              <a:ext cx="82060" cy="820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4662" y="8666587"/>
              <a:ext cx="168916" cy="2724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09230" y="8320519"/>
              <a:ext cx="568325" cy="787400"/>
            </a:xfrm>
            <a:custGeom>
              <a:avLst/>
              <a:gdLst/>
              <a:ahLst/>
              <a:cxnLst/>
              <a:rect l="l" t="t" r="r" b="b"/>
              <a:pathLst>
                <a:path w="568325" h="787400">
                  <a:moveTo>
                    <a:pt x="295331" y="0"/>
                  </a:moveTo>
                  <a:lnTo>
                    <a:pt x="241416" y="3920"/>
                  </a:lnTo>
                  <a:lnTo>
                    <a:pt x="192162" y="15425"/>
                  </a:lnTo>
                  <a:lnTo>
                    <a:pt x="148348" y="34133"/>
                  </a:lnTo>
                  <a:lnTo>
                    <a:pt x="110753" y="59661"/>
                  </a:lnTo>
                  <a:lnTo>
                    <a:pt x="80156" y="91626"/>
                  </a:lnTo>
                  <a:lnTo>
                    <a:pt x="57336" y="129646"/>
                  </a:lnTo>
                  <a:lnTo>
                    <a:pt x="43073" y="173337"/>
                  </a:lnTo>
                  <a:lnTo>
                    <a:pt x="38145" y="222317"/>
                  </a:lnTo>
                  <a:lnTo>
                    <a:pt x="40026" y="251743"/>
                  </a:lnTo>
                  <a:lnTo>
                    <a:pt x="61308" y="319881"/>
                  </a:lnTo>
                  <a:lnTo>
                    <a:pt x="84864" y="355428"/>
                  </a:lnTo>
                  <a:lnTo>
                    <a:pt x="119801" y="389850"/>
                  </a:lnTo>
                  <a:lnTo>
                    <a:pt x="168197" y="421566"/>
                  </a:lnTo>
                  <a:lnTo>
                    <a:pt x="232129" y="448991"/>
                  </a:lnTo>
                  <a:lnTo>
                    <a:pt x="314953" y="477325"/>
                  </a:lnTo>
                  <a:lnTo>
                    <a:pt x="359089" y="496534"/>
                  </a:lnTo>
                  <a:lnTo>
                    <a:pt x="386060" y="516560"/>
                  </a:lnTo>
                  <a:lnTo>
                    <a:pt x="399545" y="537402"/>
                  </a:lnTo>
                  <a:lnTo>
                    <a:pt x="403223" y="559061"/>
                  </a:lnTo>
                  <a:lnTo>
                    <a:pt x="393772" y="595229"/>
                  </a:lnTo>
                  <a:lnTo>
                    <a:pt x="368486" y="619546"/>
                  </a:lnTo>
                  <a:lnTo>
                    <a:pt x="331961" y="633238"/>
                  </a:lnTo>
                  <a:lnTo>
                    <a:pt x="288797" y="637530"/>
                  </a:lnTo>
                  <a:lnTo>
                    <a:pt x="240046" y="630684"/>
                  </a:lnTo>
                  <a:lnTo>
                    <a:pt x="200386" y="610556"/>
                  </a:lnTo>
                  <a:lnTo>
                    <a:pt x="170331" y="577758"/>
                  </a:lnTo>
                  <a:lnTo>
                    <a:pt x="150393" y="532905"/>
                  </a:lnTo>
                  <a:lnTo>
                    <a:pt x="0" y="562338"/>
                  </a:lnTo>
                  <a:lnTo>
                    <a:pt x="9301" y="607349"/>
                  </a:lnTo>
                  <a:lnTo>
                    <a:pt x="26459" y="647803"/>
                  </a:lnTo>
                  <a:lnTo>
                    <a:pt x="50615" y="683503"/>
                  </a:lnTo>
                  <a:lnTo>
                    <a:pt x="80905" y="714252"/>
                  </a:lnTo>
                  <a:lnTo>
                    <a:pt x="116469" y="739852"/>
                  </a:lnTo>
                  <a:lnTo>
                    <a:pt x="156446" y="760106"/>
                  </a:lnTo>
                  <a:lnTo>
                    <a:pt x="199975" y="774818"/>
                  </a:lnTo>
                  <a:lnTo>
                    <a:pt x="246194" y="783789"/>
                  </a:lnTo>
                  <a:lnTo>
                    <a:pt x="294242" y="786824"/>
                  </a:lnTo>
                  <a:lnTo>
                    <a:pt x="338927" y="784175"/>
                  </a:lnTo>
                  <a:lnTo>
                    <a:pt x="382823" y="776127"/>
                  </a:lnTo>
                  <a:lnTo>
                    <a:pt x="424737" y="762528"/>
                  </a:lnTo>
                  <a:lnTo>
                    <a:pt x="463475" y="743224"/>
                  </a:lnTo>
                  <a:lnTo>
                    <a:pt x="497845" y="718063"/>
                  </a:lnTo>
                  <a:lnTo>
                    <a:pt x="526654" y="686893"/>
                  </a:lnTo>
                  <a:lnTo>
                    <a:pt x="548708" y="649559"/>
                  </a:lnTo>
                  <a:lnTo>
                    <a:pt x="562816" y="605911"/>
                  </a:lnTo>
                  <a:lnTo>
                    <a:pt x="567783" y="555794"/>
                  </a:lnTo>
                  <a:lnTo>
                    <a:pt x="565190" y="524138"/>
                  </a:lnTo>
                  <a:lnTo>
                    <a:pt x="541416" y="454534"/>
                  </a:lnTo>
                  <a:lnTo>
                    <a:pt x="516346" y="419446"/>
                  </a:lnTo>
                  <a:lnTo>
                    <a:pt x="479896" y="386075"/>
                  </a:lnTo>
                  <a:lnTo>
                    <a:pt x="430121" y="355853"/>
                  </a:lnTo>
                  <a:lnTo>
                    <a:pt x="365077" y="330209"/>
                  </a:lnTo>
                  <a:lnTo>
                    <a:pt x="284441" y="301865"/>
                  </a:lnTo>
                  <a:lnTo>
                    <a:pt x="239485" y="280823"/>
                  </a:lnTo>
                  <a:lnTo>
                    <a:pt x="214964" y="258551"/>
                  </a:lnTo>
                  <a:lnTo>
                    <a:pt x="204748" y="237502"/>
                  </a:lnTo>
                  <a:lnTo>
                    <a:pt x="202705" y="220129"/>
                  </a:lnTo>
                  <a:lnTo>
                    <a:pt x="209822" y="187916"/>
                  </a:lnTo>
                  <a:lnTo>
                    <a:pt x="229401" y="165920"/>
                  </a:lnTo>
                  <a:lnTo>
                    <a:pt x="258789" y="153322"/>
                  </a:lnTo>
                  <a:lnTo>
                    <a:pt x="295331" y="149304"/>
                  </a:lnTo>
                  <a:lnTo>
                    <a:pt x="322455" y="151873"/>
                  </a:lnTo>
                  <a:lnTo>
                    <a:pt x="353769" y="163328"/>
                  </a:lnTo>
                  <a:lnTo>
                    <a:pt x="385287" y="189295"/>
                  </a:lnTo>
                  <a:lnTo>
                    <a:pt x="413024" y="235395"/>
                  </a:lnTo>
                  <a:lnTo>
                    <a:pt x="550339" y="166727"/>
                  </a:lnTo>
                  <a:lnTo>
                    <a:pt x="527982" y="122837"/>
                  </a:lnTo>
                  <a:lnTo>
                    <a:pt x="500360" y="85543"/>
                  </a:lnTo>
                  <a:lnTo>
                    <a:pt x="467819" y="54900"/>
                  </a:lnTo>
                  <a:lnTo>
                    <a:pt x="430701" y="30967"/>
                  </a:lnTo>
                  <a:lnTo>
                    <a:pt x="389351" y="13801"/>
                  </a:lnTo>
                  <a:lnTo>
                    <a:pt x="344113" y="3459"/>
                  </a:lnTo>
                  <a:lnTo>
                    <a:pt x="295331" y="0"/>
                  </a:lnTo>
                  <a:close/>
                </a:path>
              </a:pathLst>
            </a:custGeom>
            <a:solidFill>
              <a:srgbClr val="223C5A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150145" y="8335337"/>
              <a:ext cx="13335" cy="201930"/>
            </a:xfrm>
            <a:custGeom>
              <a:avLst/>
              <a:gdLst/>
              <a:ahLst/>
              <a:cxnLst/>
              <a:rect l="l" t="t" r="r" b="b"/>
              <a:pathLst>
                <a:path w="13335" h="201929">
                  <a:moveTo>
                    <a:pt x="12816" y="0"/>
                  </a:moveTo>
                  <a:lnTo>
                    <a:pt x="0" y="0"/>
                  </a:lnTo>
                  <a:lnTo>
                    <a:pt x="0" y="201355"/>
                  </a:lnTo>
                  <a:lnTo>
                    <a:pt x="12816" y="20135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98789" y="8395486"/>
              <a:ext cx="142027" cy="1442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5643" y="8338680"/>
              <a:ext cx="1307335" cy="82332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170" y="7948020"/>
              <a:ext cx="220422" cy="21558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7252" y="7964098"/>
              <a:ext cx="267650" cy="2025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10007" y="7932564"/>
              <a:ext cx="87023" cy="2310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8563" y="8000481"/>
              <a:ext cx="150990" cy="1661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2124" y="8000478"/>
              <a:ext cx="183135" cy="1631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02313" y="8000487"/>
              <a:ext cx="150393" cy="1661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80065" y="8000487"/>
              <a:ext cx="150393" cy="1661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54568" y="7932565"/>
              <a:ext cx="87013" cy="2310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2876" y="7948019"/>
              <a:ext cx="1765424" cy="28016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26146" y="5858460"/>
              <a:ext cx="17968595" cy="0"/>
            </a:xfrm>
            <a:custGeom>
              <a:avLst/>
              <a:gdLst/>
              <a:ahLst/>
              <a:cxnLst/>
              <a:rect l="l" t="t" r="r" b="b"/>
              <a:pathLst>
                <a:path w="17968595">
                  <a:moveTo>
                    <a:pt x="0" y="0"/>
                  </a:moveTo>
                  <a:lnTo>
                    <a:pt x="17968039" y="0"/>
                  </a:lnTo>
                </a:path>
              </a:pathLst>
            </a:custGeom>
            <a:ln w="31412">
              <a:solidFill>
                <a:srgbClr val="223C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026146" y="3125559"/>
              <a:ext cx="17968595" cy="0"/>
            </a:xfrm>
            <a:custGeom>
              <a:avLst/>
              <a:gdLst/>
              <a:ahLst/>
              <a:cxnLst/>
              <a:rect l="l" t="t" r="r" b="b"/>
              <a:pathLst>
                <a:path w="17968595">
                  <a:moveTo>
                    <a:pt x="0" y="0"/>
                  </a:moveTo>
                  <a:lnTo>
                    <a:pt x="17968039" y="0"/>
                  </a:lnTo>
                </a:path>
              </a:pathLst>
            </a:custGeom>
            <a:ln w="31412">
              <a:solidFill>
                <a:srgbClr val="223C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908886" y="2382685"/>
            <a:ext cx="2650218" cy="742223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marR="0" lvl="0" indent="0" algn="just" defTabSz="415869" rtl="0" eaLnBrk="1" fontAlgn="auto" latinLnBrk="0" hangingPunct="1">
              <a:lnSpc>
                <a:spcPts val="2201"/>
              </a:lnSpc>
              <a:spcBef>
                <a:spcPts val="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65" b="1" i="0" u="none" strike="noStrike" kern="1200" cap="none" spc="-5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 Pro"/>
                <a:ea typeface="+mn-ea"/>
                <a:cs typeface="Filson Pro"/>
              </a:rPr>
              <a:t>Nando Habraken</a:t>
            </a:r>
            <a:endParaRPr kumimoji="0" lang="nl-NL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 Pro"/>
              <a:ea typeface="+mn-ea"/>
              <a:cs typeface="Filson Pro"/>
            </a:endParaRPr>
          </a:p>
          <a:p>
            <a:pPr marL="5776" marR="2310" lvl="0" indent="0" algn="just" defTabSz="415869" rtl="0" eaLnBrk="1" fontAlgn="auto" latinLnBrk="0" hangingPunct="1">
              <a:lnSpc>
                <a:spcPts val="1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78" b="0" i="0" u="none" strike="noStrike" kern="1200" cap="none" spc="-9" normalizeH="0" baseline="0" noProof="0" dirty="0">
                <a:ln>
                  <a:noFill/>
                </a:ln>
                <a:solidFill>
                  <a:srgbClr val="223C5A"/>
                </a:solidFill>
                <a:effectLst/>
                <a:uLnTx/>
                <a:uFillTx/>
                <a:latin typeface="FilsonPro-Book"/>
                <a:ea typeface="+mn-ea"/>
                <a:cs typeface="FilsonPro-Book"/>
              </a:rPr>
              <a:t>Natuur en Milieu Gelderland; projectleider energie / circulair</a:t>
            </a:r>
            <a:endParaRPr kumimoji="0" lang="nl-NL" sz="14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lsonPro-Book"/>
              <a:ea typeface="+mn-ea"/>
              <a:cs typeface="FilsonPro-Book"/>
            </a:endParaRP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15A00A90-4BD5-4D05-9D66-1D9C17189112}"/>
              </a:ext>
            </a:extLst>
          </p:cNvPr>
          <p:cNvSpPr txBox="1">
            <a:spLocks/>
          </p:cNvSpPr>
          <p:nvPr/>
        </p:nvSpPr>
        <p:spPr>
          <a:xfrm>
            <a:off x="432373" y="5058670"/>
            <a:ext cx="1616370" cy="145288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Filson Pro"/>
                <a:ea typeface="+mj-ea"/>
                <a:cs typeface="Filson Pro"/>
              </a:defRPr>
            </a:lvl1pPr>
          </a:lstStyle>
          <a:p>
            <a:pPr marL="5776" marR="2310" lvl="0" indent="0" algn="l" defTabSz="415869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10" b="1" i="0" u="none" strike="noStrike" kern="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lson Pro"/>
                <a:ea typeface="+mj-ea"/>
              </a:rPr>
              <a:t>#rescongres @np_res</a:t>
            </a:r>
            <a:endParaRPr kumimoji="0" lang="nl-NL" sz="910" b="1" i="0" u="none" strike="noStrike" kern="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lson Pro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1881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488" y="683446"/>
            <a:ext cx="7573962" cy="529339"/>
          </a:xfrm>
        </p:spPr>
        <p:txBody>
          <a:bodyPr/>
          <a:lstStyle/>
          <a:p>
            <a:r>
              <a:rPr lang="nl-NL" dirty="0"/>
              <a:t>De Natuur en Milieufederaties (NMF)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1708" t="54041" r="59700" b="13803"/>
          <a:stretch/>
        </p:blipFill>
        <p:spPr>
          <a:xfrm>
            <a:off x="6654189" y="3302841"/>
            <a:ext cx="2363047" cy="25542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FB87B0-1500-42C1-A567-288194A7E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3" r="30000" b="11270"/>
          <a:stretch/>
        </p:blipFill>
        <p:spPr>
          <a:xfrm>
            <a:off x="6111840" y="1285132"/>
            <a:ext cx="2905396" cy="185928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BFF57A3-4320-4D0D-B6FF-A376156054EE}"/>
              </a:ext>
            </a:extLst>
          </p:cNvPr>
          <p:cNvSpPr txBox="1"/>
          <p:nvPr/>
        </p:nvSpPr>
        <p:spPr>
          <a:xfrm>
            <a:off x="496488" y="1455912"/>
            <a:ext cx="56823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Handreiking Natuur en Landschap in de RES: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hoe komen we, op een gebiedsniveau, tot een volwaardige borging van de belangen natuur/landschap? Hoe werkt dat door in locatieafwegingen, spelregels voor inpassing, en andere afspraken?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1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Toolbox</a:t>
            </a: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 </a:t>
            </a:r>
            <a:r>
              <a:rPr lang="nl-NL" sz="1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Natuurinclusieve</a:t>
            </a: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 Energietransitie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een overzicht van </a:t>
            </a:r>
            <a:r>
              <a:rPr lang="nl-NL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best </a:t>
            </a:r>
            <a:r>
              <a:rPr lang="nl-NL" sz="1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practices</a:t>
            </a:r>
            <a:r>
              <a:rPr lang="nl-NL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voor lokale overheden op 8 actuele thema’s.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(Nieuw!) </a:t>
            </a: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Podcast: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de bres voor een groene RES 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SPOTIFY!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(In ontwikkeling) </a:t>
            </a: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Masterclasses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Natuurinclusieve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Energietransitie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Energietuinen Nederland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functiecombinatie in de praktijk. Energie + natuur + recreatie + educatie!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Checklist Natuurbelangen bij Grondgebonden Zonneparken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hoe kom ik tot een natuurvriendelijk zonnepark?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9"/>
              </a:rPr>
              <a:t>Checklist Natuurbelangen bij Wind op Land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hoe kom ik tot een natuurvriendelijk windproject op land?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0"/>
              </a:rPr>
              <a:t>De Constructieve Zonneladder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in 5 stappen naar helder en realistisch gemeentebeleid voor een goede inpassing van zonne-energie.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(Nieuw!) </a:t>
            </a:r>
            <a:r>
              <a:rPr lang="nl-NL" sz="1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1"/>
              </a:rPr>
              <a:t>Factsheets</a:t>
            </a:r>
            <a:r>
              <a:rPr lang="nl-NL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11"/>
              </a:rPr>
              <a:t> Wind op Land</a:t>
            </a: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alle feiten over nut, noodzaak en effecten van wind op land op een rij.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(In ontwikkeling) Handreiking </a:t>
            </a:r>
            <a:r>
              <a:rPr lang="nl-NL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Populatieversterking</a:t>
            </a:r>
            <a:endParaRPr lang="nl-NL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nl-N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(In ontwikkeling) </a:t>
            </a:r>
            <a:r>
              <a:rPr lang="nl-NL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Windbossen</a:t>
            </a:r>
            <a:endParaRPr lang="nl-NL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46FF05B-0D21-45B3-83BE-6F0BA2EDB74A}"/>
              </a:ext>
            </a:extLst>
          </p:cNvPr>
          <p:cNvSpPr txBox="1"/>
          <p:nvPr/>
        </p:nvSpPr>
        <p:spPr>
          <a:xfrm>
            <a:off x="524192" y="1054416"/>
            <a:ext cx="452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Zie: </a:t>
            </a:r>
            <a:r>
              <a:rPr lang="nl-NL" dirty="0">
                <a:hlinkClick r:id="rId12"/>
              </a:rPr>
              <a:t>www.natuurenmilieufederaties.nl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27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4" y="1742124"/>
            <a:ext cx="6077117" cy="3445126"/>
          </a:xfrm>
        </p:spPr>
        <p:txBody>
          <a:bodyPr/>
          <a:lstStyle/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nl-NL" sz="2000" dirty="0"/>
              <a:t>Waarom een </a:t>
            </a:r>
            <a:r>
              <a:rPr lang="nl-NL" sz="2000" dirty="0" err="1"/>
              <a:t>natuurinclusieve</a:t>
            </a:r>
            <a:r>
              <a:rPr lang="nl-NL" sz="2000" dirty="0"/>
              <a:t> energietransitie?</a:t>
            </a:r>
          </a:p>
          <a:p>
            <a:pPr marL="342900" indent="-342900">
              <a:buAutoNum type="arabicPeriod"/>
            </a:pPr>
            <a:endParaRPr lang="nl-NL" sz="2000" dirty="0"/>
          </a:p>
          <a:p>
            <a:pPr marL="342900" indent="-342900">
              <a:buAutoNum type="arabicPeriod"/>
            </a:pPr>
            <a:endParaRPr lang="nl-NL" sz="2000" dirty="0"/>
          </a:p>
          <a:p>
            <a:pPr marL="342900" indent="-342900">
              <a:buAutoNum type="arabicPeriod"/>
            </a:pPr>
            <a:r>
              <a:rPr lang="nl-NL" sz="2000" dirty="0"/>
              <a:t>Wat is het?</a:t>
            </a:r>
          </a:p>
          <a:p>
            <a:pPr marL="342900" indent="-342900">
              <a:buAutoNum type="arabicPeriod"/>
            </a:pPr>
            <a:endParaRPr lang="nl-NL" sz="2000" dirty="0"/>
          </a:p>
          <a:p>
            <a:pPr marL="342900" indent="-342900">
              <a:buAutoNum type="arabicPeriod"/>
            </a:pPr>
            <a:endParaRPr lang="nl-NL" sz="2000" dirty="0"/>
          </a:p>
          <a:p>
            <a:pPr marL="342900" indent="-342900">
              <a:buAutoNum type="arabicPeriod"/>
            </a:pPr>
            <a:r>
              <a:rPr lang="nl-NL" sz="2000" dirty="0"/>
              <a:t>Hoe komen we daar?</a:t>
            </a: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90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in a presentation - Mentimeter">
            <a:extLst>
              <a:ext uri="{FF2B5EF4-FFF2-40B4-BE49-F238E27FC236}">
                <a16:creationId xmlns:a16="http://schemas.microsoft.com/office/drawing/2014/main" id="{BB54A5E7-E56E-4CC8-97C0-FFB52267C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r="22313"/>
          <a:stretch/>
        </p:blipFill>
        <p:spPr bwMode="auto">
          <a:xfrm>
            <a:off x="4680155" y="1742124"/>
            <a:ext cx="3952567" cy="36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038" y="884452"/>
            <a:ext cx="7573962" cy="529339"/>
          </a:xfrm>
        </p:spPr>
        <p:txBody>
          <a:bodyPr/>
          <a:lstStyle/>
          <a:p>
            <a:r>
              <a:rPr lang="nl-NL" dirty="0"/>
              <a:t>Opiniepeiling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6" y="1742124"/>
            <a:ext cx="3606708" cy="344512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nl-NL" sz="1800" dirty="0"/>
              <a:t>Wie hebben we in de zaal?</a:t>
            </a:r>
          </a:p>
          <a:p>
            <a:pPr marL="342900" indent="-342900">
              <a:buAutoNum type="arabicPeriod"/>
            </a:pPr>
            <a:endParaRPr lang="nl-NL" sz="1800" dirty="0"/>
          </a:p>
          <a:p>
            <a:pPr marL="342900" indent="-342900">
              <a:buAutoNum type="arabicPeriod"/>
            </a:pPr>
            <a:endParaRPr lang="nl-NL" sz="1800" dirty="0"/>
          </a:p>
          <a:p>
            <a:pPr marL="342900" indent="-342900">
              <a:buAutoNum type="arabicPeriod"/>
            </a:pPr>
            <a:r>
              <a:rPr lang="nl-NL" sz="1800" dirty="0"/>
              <a:t>Hoe denkt u over </a:t>
            </a:r>
            <a:r>
              <a:rPr lang="nl-NL" sz="1800" dirty="0" err="1"/>
              <a:t>natuurinclusieve</a:t>
            </a:r>
            <a:r>
              <a:rPr lang="nl-NL" sz="1800" dirty="0"/>
              <a:t> energietransitie?</a:t>
            </a:r>
          </a:p>
          <a:p>
            <a:pPr marL="0" indent="0">
              <a:buNone/>
            </a:pPr>
            <a:endParaRPr lang="nl-NL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i="1" dirty="0"/>
              <a:t>Pak uw telefoon en ga naar: </a:t>
            </a:r>
            <a:r>
              <a:rPr lang="nl-NL" sz="1800" b="1" i="1" dirty="0">
                <a:hlinkClick r:id="rId4"/>
              </a:rPr>
              <a:t>www.menti.com</a:t>
            </a:r>
            <a:r>
              <a:rPr lang="nl-NL" sz="18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2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1. Waarom een </a:t>
            </a:r>
            <a:r>
              <a:rPr lang="nl-NL" dirty="0" err="1"/>
              <a:t>natuurinclusieve</a:t>
            </a:r>
            <a:r>
              <a:rPr lang="nl-NL" dirty="0"/>
              <a:t> energietransitie?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6975A-F301-4457-9FB3-9FDC22780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725" y="1742124"/>
            <a:ext cx="5812422" cy="3445126"/>
          </a:xfrm>
        </p:spPr>
        <p:txBody>
          <a:bodyPr/>
          <a:lstStyle/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611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09B55C-7D24-4337-B2E5-F0A7B8FAB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621724"/>
            <a:ext cx="7573962" cy="529339"/>
          </a:xfrm>
        </p:spPr>
        <p:txBody>
          <a:bodyPr/>
          <a:lstStyle/>
          <a:p>
            <a:r>
              <a:rPr lang="nl-NL"/>
              <a:t>Actualiteit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7872" t="7316" r="28517" b="20239"/>
          <a:stretch/>
        </p:blipFill>
        <p:spPr>
          <a:xfrm>
            <a:off x="476250" y="2533649"/>
            <a:ext cx="3887616" cy="40361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1666" t="7778" r="39584" b="27778"/>
          <a:stretch/>
        </p:blipFill>
        <p:spPr>
          <a:xfrm>
            <a:off x="4507706" y="666749"/>
            <a:ext cx="3592173" cy="3733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15000" t="12890" r="42361" b="33777"/>
          <a:stretch/>
        </p:blipFill>
        <p:spPr>
          <a:xfrm>
            <a:off x="6033919" y="4445574"/>
            <a:ext cx="2819400" cy="22040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3D4C7B-D8EB-4AB2-9913-35C586922C2F}"/>
              </a:ext>
            </a:extLst>
          </p:cNvPr>
          <p:cNvSpPr txBox="1"/>
          <p:nvPr/>
        </p:nvSpPr>
        <p:spPr>
          <a:xfrm rot="20252735">
            <a:off x="475175" y="3968521"/>
            <a:ext cx="411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highlight>
                  <a:srgbClr val="FFFF00"/>
                </a:highlight>
              </a:rPr>
              <a:t>Natuur als belemmering voor energie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50EE4B4-7028-44C2-BD56-A015045B4E68}"/>
              </a:ext>
            </a:extLst>
          </p:cNvPr>
          <p:cNvSpPr txBox="1"/>
          <p:nvPr/>
        </p:nvSpPr>
        <p:spPr>
          <a:xfrm rot="20124521">
            <a:off x="4706182" y="1935373"/>
            <a:ext cx="3521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highlight>
                  <a:srgbClr val="FFFF00"/>
                </a:highlight>
              </a:rPr>
              <a:t>Energie als gevaar voor natuur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448704A-950E-4991-A444-A49E38E4EFE5}"/>
              </a:ext>
            </a:extLst>
          </p:cNvPr>
          <p:cNvSpPr txBox="1"/>
          <p:nvPr/>
        </p:nvSpPr>
        <p:spPr>
          <a:xfrm>
            <a:off x="720725" y="1246002"/>
            <a:ext cx="305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/>
              <a:t>Twee kampen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3424129-5333-4C49-A336-547E46D3A622}"/>
              </a:ext>
            </a:extLst>
          </p:cNvPr>
          <p:cNvSpPr txBox="1"/>
          <p:nvPr/>
        </p:nvSpPr>
        <p:spPr>
          <a:xfrm>
            <a:off x="4572000" y="5008296"/>
            <a:ext cx="4464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highlight>
                  <a:srgbClr val="FFFF00"/>
                </a:highlight>
              </a:rPr>
              <a:t>Nu: 600 windmolens in/bij natuur</a:t>
            </a:r>
          </a:p>
          <a:p>
            <a:r>
              <a:rPr lang="nl-NL" sz="2400">
                <a:highlight>
                  <a:srgbClr val="FFFF00"/>
                </a:highlight>
              </a:rPr>
              <a:t>Gepland: 300 (40%)</a:t>
            </a:r>
          </a:p>
        </p:txBody>
      </p:sp>
    </p:spTree>
    <p:extLst>
      <p:ext uri="{BB962C8B-B14F-4D97-AF65-F5344CB8AC3E}">
        <p14:creationId xmlns:p14="http://schemas.microsoft.com/office/powerpoint/2010/main" val="27426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69235C-DE9B-684B-ABA1-52012E295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163" y="683446"/>
            <a:ext cx="7573962" cy="529339"/>
          </a:xfrm>
        </p:spPr>
        <p:txBody>
          <a:bodyPr/>
          <a:lstStyle/>
          <a:p>
            <a:r>
              <a:rPr lang="nl-NL" dirty="0"/>
              <a:t>Natuur en landschap in NL onder druk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B2C8CD6-59D1-478D-9A69-0944A0C4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97" y="1092819"/>
            <a:ext cx="2698632" cy="54867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A6C5196-ECCA-4392-809C-636E074A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729" y="1092819"/>
            <a:ext cx="2838590" cy="553249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C9E1233-A039-4DA8-800F-552F9C97C26C}"/>
              </a:ext>
            </a:extLst>
          </p:cNvPr>
          <p:cNvSpPr txBox="1"/>
          <p:nvPr/>
        </p:nvSpPr>
        <p:spPr>
          <a:xfrm>
            <a:off x="6077415" y="1550020"/>
            <a:ext cx="2542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5"/>
              </a:rPr>
              <a:t>PBL 2020</a:t>
            </a:r>
            <a:r>
              <a:rPr lang="nl-NL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Kwaliteit natuur en wateren niet op orde.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Afgelopen 10 </a:t>
            </a:r>
            <a:r>
              <a:rPr lang="nl-NL" dirty="0" err="1"/>
              <a:t>jr</a:t>
            </a:r>
            <a:r>
              <a:rPr lang="nl-NL" dirty="0"/>
              <a:t> netto geen verbetering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Grote milieudruk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Vogelsoorten in agrarisch gebied gaan achteruit.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1A4B612-B9C3-4E19-82EE-6852184BD6C3}"/>
              </a:ext>
            </a:extLst>
          </p:cNvPr>
          <p:cNvSpPr/>
          <p:nvPr/>
        </p:nvSpPr>
        <p:spPr>
          <a:xfrm>
            <a:off x="330109" y="3859066"/>
            <a:ext cx="1535837" cy="76434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281D218-2119-4A12-8274-BBDFBED97B15}"/>
              </a:ext>
            </a:extLst>
          </p:cNvPr>
          <p:cNvSpPr/>
          <p:nvPr/>
        </p:nvSpPr>
        <p:spPr>
          <a:xfrm>
            <a:off x="2966187" y="3551803"/>
            <a:ext cx="1535837" cy="76434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967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5D5BDD727FA4A8E870BB1B7C638C9" ma:contentTypeVersion="13" ma:contentTypeDescription="Een nieuw document maken." ma:contentTypeScope="" ma:versionID="acdb7ee715d8abac3cbb2c944a187613">
  <xsd:schema xmlns:xsd="http://www.w3.org/2001/XMLSchema" xmlns:xs="http://www.w3.org/2001/XMLSchema" xmlns:p="http://schemas.microsoft.com/office/2006/metadata/properties" xmlns:ns2="448fcec1-0a3f-4327-af30-2a5b6dc3bdf2" xmlns:ns3="5488df3b-738c-41c3-b458-b338e2ecfaa6" targetNamespace="http://schemas.microsoft.com/office/2006/metadata/properties" ma:root="true" ma:fieldsID="9d3c6262617f73dc55065196c36e71a9" ns2:_="" ns3:_="">
    <xsd:import namespace="448fcec1-0a3f-4327-af30-2a5b6dc3bdf2"/>
    <xsd:import namespace="5488df3b-738c-41c3-b458-b338e2ecf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fcec1-0a3f-4327-af30-2a5b6dc3b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8df3b-738c-41c3-b458-b338e2ecfa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E5DCC6-B096-4352-81D1-408465CAE4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BD77CC-A478-4116-962D-FFA4153987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8fcec1-0a3f-4327-af30-2a5b6dc3bdf2"/>
    <ds:schemaRef ds:uri="5488df3b-738c-41c3-b458-b338e2ecf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D93AFB-B378-4968-80E4-31DE9BDEC1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1972</TotalTime>
  <Words>1355</Words>
  <Application>Microsoft Office PowerPoint</Application>
  <PresentationFormat>Diavoorstelling (4:3)</PresentationFormat>
  <Paragraphs>299</Paragraphs>
  <Slides>39</Slides>
  <Notes>21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Filson Pro</vt:lpstr>
      <vt:lpstr>FilsonPro-Book</vt:lpstr>
      <vt:lpstr>FilsonPro-BookItalic</vt:lpstr>
      <vt:lpstr>Wingdings</vt:lpstr>
      <vt:lpstr>Office-thema</vt:lpstr>
      <vt:lpstr>Office Theme</vt:lpstr>
      <vt:lpstr>Natuurinclusieve Energietransitie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Natuurinclusieve Energietransitie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Laurens Uilenbroek</dc:creator>
  <cp:lastModifiedBy>Thomas Klink</cp:lastModifiedBy>
  <cp:revision>79</cp:revision>
  <dcterms:created xsi:type="dcterms:W3CDTF">2017-08-13T19:25:15Z</dcterms:created>
  <dcterms:modified xsi:type="dcterms:W3CDTF">2021-11-08T10:49:11Z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0x0101006465D5BDD727FA4A8E870BB1B7C638C9</vt:lpwstr>
  </property>
</Properties>
</file>